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10057" r:id="rId4"/>
    <p:sldId id="452" r:id="rId5"/>
    <p:sldId id="445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31"/>
    <p:restoredTop sz="94963"/>
  </p:normalViewPr>
  <p:slideViewPr>
    <p:cSldViewPr snapToGrid="0" snapToObjects="1">
      <p:cViewPr varScale="1">
        <p:scale>
          <a:sx n="114" d="100"/>
          <a:sy n="114" d="100"/>
        </p:scale>
        <p:origin x="16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CAA67B-6858-9949-90CF-28065CAE7E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7F2948E-AC29-E345-9C1E-E429E30F89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FB1B48-5A0A-8047-9ED5-CD94A8325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0D9B4-4388-8349-9033-60AFEA5C6877}" type="datetimeFigureOut">
              <a:rPr lang="es-ES_tradnl" smtClean="0"/>
              <a:t>08/07/2022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D09D20-E93E-D649-95AD-E122E199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484F75-58C4-F841-B93E-8A0144C2B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1EF68-74D5-8D44-A1AF-E618A4653F3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96817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16A9F3-BF6E-084A-869E-43BD8B51E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1E44F12-EAED-C54D-BFB7-688DD4DED9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865439-956F-EF45-9CAD-8E6722A2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0D9B4-4388-8349-9033-60AFEA5C6877}" type="datetimeFigureOut">
              <a:rPr lang="es-ES_tradnl" smtClean="0"/>
              <a:t>08/07/2022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3AE5FE-0E33-5A4F-BBBF-FAAD15F97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FDAA6A-7D16-504B-8874-AE957BA3A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1EF68-74D5-8D44-A1AF-E618A4653F3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40104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73A18F6-64DC-D948-8445-3835C58695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BBFAFC3-E443-EC4D-AEB9-25B668C560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1FC861-CAA3-364C-BB21-6176A563C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0D9B4-4388-8349-9033-60AFEA5C6877}" type="datetimeFigureOut">
              <a:rPr lang="es-ES_tradnl" smtClean="0"/>
              <a:t>08/07/2022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3967F1-EA5E-AB4C-ABA7-F5E117D7D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C52DC9-9524-F34E-A48C-231B1F74F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1EF68-74D5-8D44-A1AF-E618A4653F3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86717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947095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0F266A-0589-DD4E-88B9-ADE01579C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C4A221-2159-BC44-AB72-2152D854E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B49D62-E8F3-C94B-AA4C-2F3625A25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0D9B4-4388-8349-9033-60AFEA5C6877}" type="datetimeFigureOut">
              <a:rPr lang="es-ES_tradnl" smtClean="0"/>
              <a:t>08/07/2022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879AD6-E9A6-8A4A-9D5B-300C789DC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E10C6F-AA93-5D4A-9659-D0F3F086E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1EF68-74D5-8D44-A1AF-E618A4653F3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25996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523B18-F4DD-0C40-92EA-99CC03C91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07FE063-A9EE-B44E-BF65-772FF6EA9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227701-555A-824B-AEDC-CA22C3B4F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0D9B4-4388-8349-9033-60AFEA5C6877}" type="datetimeFigureOut">
              <a:rPr lang="es-ES_tradnl" smtClean="0"/>
              <a:t>08/07/2022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0CDDEB-D41C-4642-A7F2-EC4CA2ADB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030EDC-296C-F741-8426-69B661CFE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1EF68-74D5-8D44-A1AF-E618A4653F3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94893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FD7D79-DAE0-AD45-9364-F843F33C0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B31845-50AE-2C4A-9CE5-3D707C8BDD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2EEC917-E7E8-3F40-B098-09CBAB354E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828DAD0-B29C-B24E-B6ED-4B2050698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0D9B4-4388-8349-9033-60AFEA5C6877}" type="datetimeFigureOut">
              <a:rPr lang="es-ES_tradnl" smtClean="0"/>
              <a:t>08/07/2022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30D53C-9399-094E-936F-34B2E7B75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D9D82C9-48AC-9540-9D9C-FAFA1E354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1EF68-74D5-8D44-A1AF-E618A4653F3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09384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5C27FE-10DE-9A4C-9117-586FD40E4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B447EAC-6951-F741-BA62-3A235761B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7C0F223-5562-0B43-A4E2-45978B769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F355B5B-F954-F84C-9F83-755F792448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D39D360-7C73-D844-AD1A-CF6CE7A2E2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C7CD5D8-08DC-444C-9FA6-3AA273159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0D9B4-4388-8349-9033-60AFEA5C6877}" type="datetimeFigureOut">
              <a:rPr lang="es-ES_tradnl" smtClean="0"/>
              <a:t>08/07/2022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73847E6-1AB2-2E4A-BB49-ED5EC8C71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4A4CD11-6F31-C148-8673-AF5A72CBA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1EF68-74D5-8D44-A1AF-E618A4653F3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27427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AAF140-3FDC-1040-9F4B-D38F9D0A6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9220ED1-4E20-0E49-9AFE-71A667027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0D9B4-4388-8349-9033-60AFEA5C6877}" type="datetimeFigureOut">
              <a:rPr lang="es-ES_tradnl" smtClean="0"/>
              <a:t>08/07/2022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FDCAA32-8FD8-334B-8BC9-991CCBDC5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B3189C1-72A5-0442-AD35-00B9AE827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1EF68-74D5-8D44-A1AF-E618A4653F3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98577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24EE491-93FA-F74A-990B-CED457F04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0D9B4-4388-8349-9033-60AFEA5C6877}" type="datetimeFigureOut">
              <a:rPr lang="es-ES_tradnl" smtClean="0"/>
              <a:t>08/07/2022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B5CE1E0-F347-964D-AF49-2D21C078F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322C03-B5AA-6F4F-AC3B-6BD3B40F2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1EF68-74D5-8D44-A1AF-E618A4653F3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12353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6FB184-F289-2F49-8948-1C0ED2415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B52541-520E-6142-A516-B12195EB7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66D0E31-6886-0747-AB02-699D09D477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33F2F4D-5E80-B144-8449-C9A37E714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0D9B4-4388-8349-9033-60AFEA5C6877}" type="datetimeFigureOut">
              <a:rPr lang="es-ES_tradnl" smtClean="0"/>
              <a:t>08/07/2022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97B52C8-9069-E84E-907D-AC198CA86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96C2E9-AF11-854D-9200-752348788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1EF68-74D5-8D44-A1AF-E618A4653F3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38575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7A4E42-16C1-9143-BC38-71473D2BB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51005DB-03CD-E942-BA43-0CDFC51AE5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AB9B19B-14B7-E84B-8796-8121FFE314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31DCD1-1BFF-4046-B913-5EBC13283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0D9B4-4388-8349-9033-60AFEA5C6877}" type="datetimeFigureOut">
              <a:rPr lang="es-ES_tradnl" smtClean="0"/>
              <a:t>08/07/2022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19DBBC-F1E3-B74D-94CD-810CBD53F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769323A-C19A-7244-BB9D-FD1DDFAF7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1EF68-74D5-8D44-A1AF-E618A4653F3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32951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9A2B983-93A1-994B-9643-B73FF2562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2E4E6E9-DDDB-7A4D-B52E-75E9236E5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9C6EFC-C54D-8745-83E1-F79F30B002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0D9B4-4388-8349-9033-60AFEA5C6877}" type="datetimeFigureOut">
              <a:rPr lang="es-ES_tradnl" smtClean="0"/>
              <a:t>08/07/2022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41781A-8075-2444-B90B-969DCFBC15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BB0350-A8B0-1249-A9DB-9CDAFA3832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1EF68-74D5-8D44-A1AF-E618A4653F3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14770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9FC24E-239F-2A45-BEA5-4D458AD418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B013FE7-4227-664E-85CD-F47A0875C2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D6932ED-E321-4449-A0C8-56A17791D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67" y="1093787"/>
            <a:ext cx="10045065" cy="467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17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80C94E-959E-7842-B26B-977658049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D5F7F7-55CD-834E-84F3-930464227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1428AFB-35B8-BA46-8958-96C03EB85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15" y="1245870"/>
            <a:ext cx="10656570" cy="436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951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1" name="TextBox 6"/>
          <p:cNvSpPr txBox="1"/>
          <p:nvPr/>
        </p:nvSpPr>
        <p:spPr>
          <a:xfrm>
            <a:off x="372964" y="594973"/>
            <a:ext cx="4432501" cy="53091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6900" cap="all">
                <a:solidFill>
                  <a:srgbClr val="262626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rPr lang="es-ES" sz="3450" dirty="0" err="1"/>
              <a:t>globalisation</a:t>
            </a:r>
            <a:endParaRPr sz="3450" dirty="0"/>
          </a:p>
        </p:txBody>
      </p:sp>
      <p:sp>
        <p:nvSpPr>
          <p:cNvPr id="1975" name="Línea"/>
          <p:cNvSpPr/>
          <p:nvPr/>
        </p:nvSpPr>
        <p:spPr>
          <a:xfrm>
            <a:off x="3579779" y="1095227"/>
            <a:ext cx="575069" cy="1"/>
          </a:xfrm>
          <a:prstGeom prst="line">
            <a:avLst/>
          </a:prstGeom>
          <a:ln w="63500">
            <a:solidFill>
              <a:srgbClr val="08E3F5"/>
            </a:solidFill>
            <a:miter/>
          </a:ln>
        </p:spPr>
        <p:txBody>
          <a:bodyPr tIns="45720" bIns="45720"/>
          <a:lstStyle/>
          <a:p>
            <a:endParaRPr sz="900"/>
          </a:p>
        </p:txBody>
      </p:sp>
      <p:sp>
        <p:nvSpPr>
          <p:cNvPr id="1976" name="TextBox 2"/>
          <p:cNvSpPr txBox="1"/>
          <p:nvPr/>
        </p:nvSpPr>
        <p:spPr>
          <a:xfrm>
            <a:off x="351077" y="1104652"/>
            <a:ext cx="2525050" cy="40011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>
            <a:lvl1pPr>
              <a:defRPr sz="2200" cap="all">
                <a:solidFill>
                  <a:srgbClr val="808080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r>
              <a:rPr lang="es-ES" sz="2000" dirty="0"/>
              <a:t>Key </a:t>
            </a:r>
            <a:r>
              <a:rPr lang="es-ES" sz="2000" dirty="0" err="1"/>
              <a:t>implications</a:t>
            </a:r>
            <a:endParaRPr sz="2000" dirty="0"/>
          </a:p>
        </p:txBody>
      </p:sp>
      <p:sp>
        <p:nvSpPr>
          <p:cNvPr id="118" name="Rectángulo 117">
            <a:extLst>
              <a:ext uri="{FF2B5EF4-FFF2-40B4-BE49-F238E27FC236}">
                <a16:creationId xmlns:a16="http://schemas.microsoft.com/office/drawing/2014/main" id="{A45C64BD-A842-45C0-94FB-E98C62872B2D}"/>
              </a:ext>
            </a:extLst>
          </p:cNvPr>
          <p:cNvSpPr/>
          <p:nvPr/>
        </p:nvSpPr>
        <p:spPr>
          <a:xfrm>
            <a:off x="1013446" y="3415799"/>
            <a:ext cx="2892819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300" dirty="0">
                <a:solidFill>
                  <a:srgbClr val="00B0F0"/>
                </a:solidFill>
              </a:rPr>
              <a:t>REDUCE WASTE</a:t>
            </a:r>
          </a:p>
          <a:p>
            <a:pPr lvl="0"/>
            <a:endParaRPr lang="en-US" sz="1200" dirty="0">
              <a:latin typeface="Eras Light ITC" panose="020B0402030504020804" pitchFamily="34" charset="0"/>
            </a:endParaRPr>
          </a:p>
          <a:p>
            <a:pPr lvl="0"/>
            <a:r>
              <a:rPr lang="en-US" sz="1200" dirty="0">
                <a:latin typeface="Eras Light ITC" panose="020B0402030504020804" pitchFamily="34" charset="0"/>
              </a:rPr>
              <a:t>Nozomi´s LED Digital process is highly efficient in all areas of the production process</a:t>
            </a:r>
          </a:p>
          <a:p>
            <a:pPr lvl="0"/>
            <a:endParaRPr lang="en-US" sz="1200" dirty="0">
              <a:latin typeface="Eras Light ITC" panose="020B0402030504020804" pitchFamily="34" charset="0"/>
            </a:endParaRPr>
          </a:p>
          <a:p>
            <a:pPr marL="228600" lvl="2" indent="-228600">
              <a:buFont typeface="Arial" panose="020B0604020202020204" pitchFamily="34" charset="0"/>
              <a:buChar char="•"/>
            </a:pPr>
            <a:r>
              <a:rPr lang="en-US" sz="1200" dirty="0">
                <a:latin typeface="Eras Light ITC" panose="020B0402030504020804" pitchFamily="34" charset="0"/>
              </a:rPr>
              <a:t>No Print Tools</a:t>
            </a:r>
          </a:p>
          <a:p>
            <a:pPr marL="228600" lvl="2" indent="-228600">
              <a:buFont typeface="Arial" panose="020B0604020202020204" pitchFamily="34" charset="0"/>
              <a:buChar char="•"/>
            </a:pPr>
            <a:r>
              <a:rPr lang="en-US" sz="1200" dirty="0">
                <a:latin typeface="Eras Light ITC" panose="020B0402030504020804" pitchFamily="34" charset="0"/>
              </a:rPr>
              <a:t>Printing on demand minimizes waste and cost associated to overrun or inventory obsolescence</a:t>
            </a:r>
          </a:p>
          <a:p>
            <a:pPr marL="228600" lvl="2" indent="-228600">
              <a:buFont typeface="Arial" panose="020B0604020202020204" pitchFamily="34" charset="0"/>
              <a:buChar char="•"/>
            </a:pPr>
            <a:r>
              <a:rPr lang="en-US" sz="1200" dirty="0">
                <a:latin typeface="Eras Light ITC" panose="020B0402030504020804" pitchFamily="34" charset="0"/>
              </a:rPr>
              <a:t>Inks</a:t>
            </a:r>
          </a:p>
          <a:p>
            <a:pPr marL="228600" lvl="2" indent="-228600">
              <a:buFont typeface="Arial" panose="020B0604020202020204" pitchFamily="34" charset="0"/>
              <a:buChar char="•"/>
            </a:pPr>
            <a:r>
              <a:rPr lang="en-US" sz="1200" dirty="0">
                <a:latin typeface="Eras Light ITC" panose="020B0402030504020804" pitchFamily="34" charset="0"/>
              </a:rPr>
              <a:t>No need of Chemicals or water for pre-press</a:t>
            </a:r>
          </a:p>
          <a:p>
            <a:pPr marL="228600" lvl="2" indent="-228600">
              <a:buFont typeface="Arial" panose="020B0604020202020204" pitchFamily="34" charset="0"/>
              <a:buChar char="•"/>
            </a:pPr>
            <a:r>
              <a:rPr lang="en-US" sz="1200" dirty="0">
                <a:latin typeface="Eras Light ITC" panose="020B0402030504020804" pitchFamily="34" charset="0"/>
              </a:rPr>
              <a:t>Digital Inventories saves warehouse and transport impacts</a:t>
            </a:r>
          </a:p>
          <a:p>
            <a:pPr marL="228600" lvl="2" indent="-228600">
              <a:buFont typeface="Arial" panose="020B0604020202020204" pitchFamily="34" charset="0"/>
              <a:buChar char="•"/>
            </a:pPr>
            <a:r>
              <a:rPr lang="en-US" sz="1200" dirty="0">
                <a:latin typeface="Eras Light ITC" panose="020B0402030504020804" pitchFamily="34" charset="0"/>
              </a:rPr>
              <a:t>Substrate optimization</a:t>
            </a:r>
          </a:p>
          <a:p>
            <a:pPr marL="228600" lvl="2" indent="-228600">
              <a:buFont typeface="Arial" panose="020B0604020202020204" pitchFamily="34" charset="0"/>
              <a:buChar char="•"/>
            </a:pPr>
            <a:endParaRPr lang="en-US" sz="1200" dirty="0">
              <a:latin typeface="Eras Light ITC" panose="020B0402030504020804" pitchFamily="34" charset="0"/>
            </a:endParaRPr>
          </a:p>
        </p:txBody>
      </p:sp>
      <p:sp>
        <p:nvSpPr>
          <p:cNvPr id="120" name="Rectángulo 119">
            <a:extLst>
              <a:ext uri="{FF2B5EF4-FFF2-40B4-BE49-F238E27FC236}">
                <a16:creationId xmlns:a16="http://schemas.microsoft.com/office/drawing/2014/main" id="{A6C27C7C-C994-4B10-8B0A-8DD946CA35E8}"/>
              </a:ext>
            </a:extLst>
          </p:cNvPr>
          <p:cNvSpPr/>
          <p:nvPr/>
        </p:nvSpPr>
        <p:spPr>
          <a:xfrm>
            <a:off x="8304284" y="3415799"/>
            <a:ext cx="2998623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300" dirty="0">
                <a:solidFill>
                  <a:srgbClr val="00B0F0"/>
                </a:solidFill>
              </a:rPr>
              <a:t>SUSTAINABITY IMPACT</a:t>
            </a:r>
          </a:p>
          <a:p>
            <a:pPr lvl="0"/>
            <a:endParaRPr lang="en-US" sz="1200" dirty="0">
              <a:latin typeface="Eras Light ITC" panose="020B0402030504020804" pitchFamily="34" charset="0"/>
            </a:endParaRPr>
          </a:p>
          <a:p>
            <a:pPr lvl="0"/>
            <a:r>
              <a:rPr lang="en-US" sz="1200" dirty="0">
                <a:latin typeface="Eras Light ITC" panose="020B0402030504020804" pitchFamily="34" charset="0"/>
              </a:rPr>
              <a:t>Nozomi´s LED Digital process is highly efficient in all areas of the production process</a:t>
            </a:r>
          </a:p>
          <a:p>
            <a:pPr lvl="0"/>
            <a:endParaRPr lang="en-US" sz="1200" dirty="0">
              <a:latin typeface="Eras Light ITC" panose="020B04020305040208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Eras Light ITC" panose="020B0402030504020804" pitchFamily="34" charset="0"/>
              </a:rPr>
              <a:t>Nozomi inks are recyclable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Eras Light ITC" panose="020B0402030504020804" pitchFamily="34" charset="0"/>
              </a:rPr>
              <a:t>Low VOC Greenguard certified</a:t>
            </a:r>
          </a:p>
          <a:p>
            <a:pPr marL="180000" lvl="8"/>
            <a:r>
              <a:rPr lang="en-US" sz="1200" dirty="0">
                <a:latin typeface="Eras Light ITC" panose="020B0402030504020804" pitchFamily="34" charset="0"/>
              </a:rPr>
              <a:t>EFI LED inks contain no hazardous volatile organic compounds and do not require vapor recovery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Eras Light ITC" panose="020B04020305040208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Eras Light ITC" panose="020B0402030504020804" pitchFamily="34" charset="0"/>
              </a:rPr>
              <a:t>Low odor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Eras Light ITC" panose="020B0402030504020804" pitchFamily="34" charset="0"/>
              </a:rPr>
              <a:t>Most Energy Consumption</a:t>
            </a:r>
          </a:p>
          <a:p>
            <a:pPr marL="228600" lvl="2" indent="-228600">
              <a:buFont typeface="Arial" panose="020B0604020202020204" pitchFamily="34" charset="0"/>
              <a:buChar char="•"/>
            </a:pPr>
            <a:endParaRPr lang="en-US" sz="1200" dirty="0">
              <a:latin typeface="Eras Light ITC" panose="020B0402030504020804" pitchFamily="34" charset="0"/>
            </a:endParaRPr>
          </a:p>
        </p:txBody>
      </p:sp>
      <p:sp>
        <p:nvSpPr>
          <p:cNvPr id="122" name="Rectángulo 121">
            <a:extLst>
              <a:ext uri="{FF2B5EF4-FFF2-40B4-BE49-F238E27FC236}">
                <a16:creationId xmlns:a16="http://schemas.microsoft.com/office/drawing/2014/main" id="{DD89592B-6EC5-4EB7-AED5-B698F9186218}"/>
              </a:ext>
            </a:extLst>
          </p:cNvPr>
          <p:cNvSpPr/>
          <p:nvPr/>
        </p:nvSpPr>
        <p:spPr>
          <a:xfrm>
            <a:off x="9541710" y="5835053"/>
            <a:ext cx="19560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Eras Light ITC" panose="020B0402030504020804" pitchFamily="34" charset="0"/>
                <a:cs typeface="Calibri Light" panose="020F0302020204030204" pitchFamily="34" charset="0"/>
              </a:rPr>
              <a:t>EFI Nozomi C18000 Most Energy Efficient Based on ISO 20690 Energy Standard</a:t>
            </a:r>
          </a:p>
        </p:txBody>
      </p:sp>
      <p:pic>
        <p:nvPicPr>
          <p:cNvPr id="124" name="Imagen 123">
            <a:extLst>
              <a:ext uri="{FF2B5EF4-FFF2-40B4-BE49-F238E27FC236}">
                <a16:creationId xmlns:a16="http://schemas.microsoft.com/office/drawing/2014/main" id="{34D54DB1-E0EB-4467-97E8-7B845C0E96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9110" y="5869091"/>
            <a:ext cx="928208" cy="39442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FC053064-C8C4-49A4-8203-2556E71C5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4284" y="1854283"/>
            <a:ext cx="2529628" cy="142291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35E813F-B213-43CE-8110-A10CD5F010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446" y="1854283"/>
            <a:ext cx="2529628" cy="1409863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D309B20F-BCA1-4C6D-B8E1-3A9F2D86D425}"/>
              </a:ext>
            </a:extLst>
          </p:cNvPr>
          <p:cNvCxnSpPr/>
          <p:nvPr/>
        </p:nvCxnSpPr>
        <p:spPr>
          <a:xfrm>
            <a:off x="4270443" y="2169268"/>
            <a:ext cx="0" cy="4141219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6" name="Conector recto 125">
            <a:extLst>
              <a:ext uri="{FF2B5EF4-FFF2-40B4-BE49-F238E27FC236}">
                <a16:creationId xmlns:a16="http://schemas.microsoft.com/office/drawing/2014/main" id="{87A42C61-33A7-44C9-B7C5-01E611CE625F}"/>
              </a:ext>
            </a:extLst>
          </p:cNvPr>
          <p:cNvCxnSpPr/>
          <p:nvPr/>
        </p:nvCxnSpPr>
        <p:spPr>
          <a:xfrm>
            <a:off x="7945877" y="2245468"/>
            <a:ext cx="0" cy="4141219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7" name="CuadroTexto 126">
            <a:extLst>
              <a:ext uri="{FF2B5EF4-FFF2-40B4-BE49-F238E27FC236}">
                <a16:creationId xmlns:a16="http://schemas.microsoft.com/office/drawing/2014/main" id="{39F2981F-8980-4438-921B-F902FF5EE3EA}"/>
              </a:ext>
            </a:extLst>
          </p:cNvPr>
          <p:cNvSpPr txBox="1"/>
          <p:nvPr/>
        </p:nvSpPr>
        <p:spPr>
          <a:xfrm>
            <a:off x="4745595" y="3469300"/>
            <a:ext cx="2836104" cy="2323713"/>
          </a:xfrm>
          <a:prstGeom prst="rect">
            <a:avLst/>
          </a:prstGeom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lvl="0">
              <a:defRPr sz="2400"/>
            </a:lvl1pPr>
            <a:lvl3pPr marL="457200" lvl="2" indent="-457200">
              <a:buFont typeface="Arial" panose="020B0604020202020204" pitchFamily="34" charset="0"/>
              <a:buChar char="•"/>
              <a:defRPr sz="2400">
                <a:latin typeface="Eras Light ITC" panose="020B0402030504020804" pitchFamily="34" charset="0"/>
              </a:defRPr>
            </a:lvl3pPr>
          </a:lstStyle>
          <a:p>
            <a:r>
              <a:rPr lang="en-US" sz="1300" dirty="0">
                <a:solidFill>
                  <a:srgbClr val="00B0F0"/>
                </a:solidFill>
              </a:rPr>
              <a:t>FOOD PACKAGING </a:t>
            </a:r>
          </a:p>
          <a:p>
            <a:endParaRPr lang="en-US" sz="1200" dirty="0">
              <a:latin typeface="Eras Light ITC" panose="020B0402030504020804" pitchFamily="34" charset="0"/>
            </a:endParaRPr>
          </a:p>
          <a:p>
            <a:r>
              <a:rPr lang="en-US" sz="1200" dirty="0">
                <a:latin typeface="Eras Light ITC" panose="020B0402030504020804" pitchFamily="34" charset="0"/>
              </a:rPr>
              <a:t>Nozomi Inks are suitable for use in food safety packaging applications, where the ink is printed on the outside of food packaging, and the packaging itself act as a functional barrier. </a:t>
            </a:r>
          </a:p>
          <a:p>
            <a:endParaRPr lang="en-US" sz="1200" dirty="0">
              <a:latin typeface="Eras Light ITC" panose="020B0402030504020804" pitchFamily="34" charset="0"/>
            </a:endParaRPr>
          </a:p>
          <a:p>
            <a:r>
              <a:rPr lang="en-US" sz="1200" dirty="0">
                <a:latin typeface="Eras Light ITC" panose="020B0402030504020804" pitchFamily="34" charset="0"/>
              </a:rPr>
              <a:t>Nozomi understanding of digital packaging industry, and dedicated resources, help support customers and brands.</a:t>
            </a:r>
          </a:p>
        </p:txBody>
      </p:sp>
      <p:grpSp>
        <p:nvGrpSpPr>
          <p:cNvPr id="128" name="Grupo 127">
            <a:extLst>
              <a:ext uri="{FF2B5EF4-FFF2-40B4-BE49-F238E27FC236}">
                <a16:creationId xmlns:a16="http://schemas.microsoft.com/office/drawing/2014/main" id="{9699A43C-0F86-44F2-94A5-A3A5F35C9A91}"/>
              </a:ext>
            </a:extLst>
          </p:cNvPr>
          <p:cNvGrpSpPr/>
          <p:nvPr/>
        </p:nvGrpSpPr>
        <p:grpSpPr>
          <a:xfrm>
            <a:off x="4872548" y="594973"/>
            <a:ext cx="2639938" cy="2820826"/>
            <a:chOff x="4055303" y="1657186"/>
            <a:chExt cx="2873357" cy="3232211"/>
          </a:xfrm>
        </p:grpSpPr>
        <p:pic>
          <p:nvPicPr>
            <p:cNvPr id="129" name="Imagen 128">
              <a:extLst>
                <a:ext uri="{FF2B5EF4-FFF2-40B4-BE49-F238E27FC236}">
                  <a16:creationId xmlns:a16="http://schemas.microsoft.com/office/drawing/2014/main" id="{9C29F4CD-E0AF-4325-B6F9-402E1E3757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55303" y="1691165"/>
              <a:ext cx="2107044" cy="3198232"/>
            </a:xfrm>
            <a:prstGeom prst="rect">
              <a:avLst/>
            </a:prstGeom>
          </p:spPr>
        </p:pic>
        <p:sp>
          <p:nvSpPr>
            <p:cNvPr id="130" name="Rectángulo 129">
              <a:extLst>
                <a:ext uri="{FF2B5EF4-FFF2-40B4-BE49-F238E27FC236}">
                  <a16:creationId xmlns:a16="http://schemas.microsoft.com/office/drawing/2014/main" id="{441323F0-E73E-4D5D-B392-B814FE4B7CE2}"/>
                </a:ext>
              </a:extLst>
            </p:cNvPr>
            <p:cNvSpPr/>
            <p:nvPr/>
          </p:nvSpPr>
          <p:spPr>
            <a:xfrm flipV="1">
              <a:off x="4836583" y="1657186"/>
              <a:ext cx="656167" cy="524809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857"/>
            </a:p>
          </p:txBody>
        </p:sp>
        <p:sp>
          <p:nvSpPr>
            <p:cNvPr id="131" name="Rectángulo 130">
              <a:extLst>
                <a:ext uri="{FF2B5EF4-FFF2-40B4-BE49-F238E27FC236}">
                  <a16:creationId xmlns:a16="http://schemas.microsoft.com/office/drawing/2014/main" id="{DAA1F6DE-6FF4-49F0-A787-CC1B196CEE35}"/>
                </a:ext>
              </a:extLst>
            </p:cNvPr>
            <p:cNvSpPr/>
            <p:nvPr/>
          </p:nvSpPr>
          <p:spPr>
            <a:xfrm>
              <a:off x="4406900" y="2228673"/>
              <a:ext cx="1441450" cy="2362377"/>
            </a:xfrm>
            <a:prstGeom prst="rect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857"/>
            </a:p>
          </p:txBody>
        </p:sp>
        <p:sp>
          <p:nvSpPr>
            <p:cNvPr id="132" name="CuadroTexto 131">
              <a:extLst>
                <a:ext uri="{FF2B5EF4-FFF2-40B4-BE49-F238E27FC236}">
                  <a16:creationId xmlns:a16="http://schemas.microsoft.com/office/drawing/2014/main" id="{C34CD6C2-E2CE-46A2-A58E-A4EB5FF02966}"/>
                </a:ext>
              </a:extLst>
            </p:cNvPr>
            <p:cNvSpPr txBox="1"/>
            <p:nvPr/>
          </p:nvSpPr>
          <p:spPr>
            <a:xfrm>
              <a:off x="5567767" y="1767160"/>
              <a:ext cx="779278" cy="317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>
                  <a:solidFill>
                    <a:srgbClr val="FFC000"/>
                  </a:solidFill>
                  <a:latin typeface="Eras Light ITC" panose="020B0402030504020804" pitchFamily="34" charset="0"/>
                </a:rPr>
                <a:t>PRIMARY PACKAGING</a:t>
              </a:r>
              <a:endParaRPr lang="es-ES" sz="600" b="1" dirty="0">
                <a:latin typeface="Eras Light ITC" panose="020B0402030504020804" pitchFamily="34" charset="0"/>
              </a:endParaRPr>
            </a:p>
          </p:txBody>
        </p:sp>
        <p:sp>
          <p:nvSpPr>
            <p:cNvPr id="133" name="CuadroTexto 132">
              <a:extLst>
                <a:ext uri="{FF2B5EF4-FFF2-40B4-BE49-F238E27FC236}">
                  <a16:creationId xmlns:a16="http://schemas.microsoft.com/office/drawing/2014/main" id="{39C58667-CBA3-4F95-A96A-2E78B162ADAE}"/>
                </a:ext>
              </a:extLst>
            </p:cNvPr>
            <p:cNvSpPr txBox="1"/>
            <p:nvPr/>
          </p:nvSpPr>
          <p:spPr>
            <a:xfrm>
              <a:off x="5865056" y="2625772"/>
              <a:ext cx="1063604" cy="740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>
                  <a:latin typeface="Eras Light ITC" panose="020B0402030504020804" pitchFamily="34" charset="0"/>
                </a:rPr>
                <a:t>NOZOMI INKS </a:t>
              </a:r>
              <a:r>
                <a:rPr lang="en-US" sz="600" dirty="0">
                  <a:solidFill>
                    <a:schemeClr val="accent6">
                      <a:lumMod val="75000"/>
                    </a:schemeClr>
                  </a:solidFill>
                  <a:latin typeface="Eras Light ITC" panose="020B0402030504020804" pitchFamily="34" charset="0"/>
                </a:rPr>
                <a:t>ARE SUITABLE FOR USE SAFETY FOOD IN SECONDARY PACKAGING </a:t>
              </a:r>
              <a:r>
                <a:rPr lang="en-US" sz="600" dirty="0">
                  <a:latin typeface="Eras Light ITC" panose="020B0402030504020804" pitchFamily="34" charset="0"/>
                </a:rPr>
                <a:t>APPLICATIONS</a:t>
              </a:r>
              <a:endParaRPr lang="es-ES" sz="600" dirty="0">
                <a:latin typeface="Eras Light ITC" panose="020B0402030504020804" pitchFamily="34" charset="0"/>
              </a:endParaRPr>
            </a:p>
          </p:txBody>
        </p:sp>
      </p:grpSp>
      <p:sp>
        <p:nvSpPr>
          <p:cNvPr id="134" name="CuadroTexto 133">
            <a:extLst>
              <a:ext uri="{FF2B5EF4-FFF2-40B4-BE49-F238E27FC236}">
                <a16:creationId xmlns:a16="http://schemas.microsoft.com/office/drawing/2014/main" id="{0AC6428B-8EC6-4E47-9F0A-7C4A115213FA}"/>
              </a:ext>
            </a:extLst>
          </p:cNvPr>
          <p:cNvSpPr txBox="1"/>
          <p:nvPr/>
        </p:nvSpPr>
        <p:spPr>
          <a:xfrm>
            <a:off x="6523065" y="1209448"/>
            <a:ext cx="506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>
                <a:solidFill>
                  <a:srgbClr val="00B050"/>
                </a:solidFill>
                <a:latin typeface="Eras Light ITC" panose="020B0402030504020804" pitchFamily="34" charset="0"/>
              </a:rPr>
              <a:t>SECONDARY PACKAGING</a:t>
            </a:r>
            <a:endParaRPr lang="es-ES" sz="600" b="1" dirty="0">
              <a:solidFill>
                <a:srgbClr val="00B050"/>
              </a:solidFill>
              <a:latin typeface="Eras Light ITC" panose="020B0402030504020804" pitchFamily="34" charset="0"/>
            </a:endParaRPr>
          </a:p>
        </p:txBody>
      </p:sp>
      <p:sp>
        <p:nvSpPr>
          <p:cNvPr id="135" name="Figura">
            <a:extLst>
              <a:ext uri="{FF2B5EF4-FFF2-40B4-BE49-F238E27FC236}">
                <a16:creationId xmlns:a16="http://schemas.microsoft.com/office/drawing/2014/main" id="{6B015191-E62E-4122-BD00-845C4FCFD694}"/>
              </a:ext>
            </a:extLst>
          </p:cNvPr>
          <p:cNvSpPr/>
          <p:nvPr/>
        </p:nvSpPr>
        <p:spPr>
          <a:xfrm>
            <a:off x="-12785" y="114832"/>
            <a:ext cx="1841585" cy="3009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581" y="0"/>
                </a:lnTo>
                <a:lnTo>
                  <a:pt x="21600" y="10958"/>
                </a:lnTo>
                <a:lnTo>
                  <a:pt x="1958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9E9E9"/>
          </a:solidFill>
          <a:ln w="12700">
            <a:miter lim="400000"/>
          </a:ln>
        </p:spPr>
        <p:txBody>
          <a:bodyPr tIns="45720" bIns="45720" anchor="ctr"/>
          <a:lstStyle/>
          <a:p>
            <a:endParaRPr sz="900"/>
          </a:p>
        </p:txBody>
      </p:sp>
      <p:sp>
        <p:nvSpPr>
          <p:cNvPr id="136" name="TextBox 8">
            <a:extLst>
              <a:ext uri="{FF2B5EF4-FFF2-40B4-BE49-F238E27FC236}">
                <a16:creationId xmlns:a16="http://schemas.microsoft.com/office/drawing/2014/main" id="{0B52CE3D-6B10-4D03-B4B8-F2442DE5FEF5}"/>
              </a:ext>
            </a:extLst>
          </p:cNvPr>
          <p:cNvSpPr txBox="1"/>
          <p:nvPr/>
        </p:nvSpPr>
        <p:spPr>
          <a:xfrm>
            <a:off x="264339" y="163599"/>
            <a:ext cx="1497526" cy="26161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 anchor="ctr">
            <a:spAutoFit/>
          </a:bodyPr>
          <a:lstStyle>
            <a:lvl1pPr defTabSz="825500">
              <a:defRPr sz="2200">
                <a:solidFill>
                  <a:schemeClr val="accent6">
                    <a:lumOff val="34931"/>
                  </a:schemeClr>
                </a:solidFill>
                <a:latin typeface="나눔고딕 ExtraBold"/>
                <a:ea typeface="나눔고딕 ExtraBold"/>
                <a:cs typeface="나눔고딕 ExtraBold"/>
                <a:sym typeface="나눔고딕 ExtraBold"/>
              </a:defRPr>
            </a:lvl1pPr>
          </a:lstStyle>
          <a:p>
            <a:r>
              <a:rPr lang="es-ES" sz="1100" dirty="0"/>
              <a:t>4. MARKET TRENDS</a:t>
            </a:r>
            <a:endParaRPr sz="1100" dirty="0"/>
          </a:p>
        </p:txBody>
      </p:sp>
      <p:sp>
        <p:nvSpPr>
          <p:cNvPr id="137" name="TextBox 8">
            <a:extLst>
              <a:ext uri="{FF2B5EF4-FFF2-40B4-BE49-F238E27FC236}">
                <a16:creationId xmlns:a16="http://schemas.microsoft.com/office/drawing/2014/main" id="{8293CD62-31CF-4375-A51B-A5DE2C6C34AB}"/>
              </a:ext>
            </a:extLst>
          </p:cNvPr>
          <p:cNvSpPr txBox="1"/>
          <p:nvPr/>
        </p:nvSpPr>
        <p:spPr>
          <a:xfrm>
            <a:off x="1962574" y="163599"/>
            <a:ext cx="3693593" cy="26161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45720" bIns="45720" anchor="ctr">
            <a:spAutoFit/>
          </a:bodyPr>
          <a:lstStyle>
            <a:lvl1pPr defTabSz="825500">
              <a:defRPr sz="2200">
                <a:solidFill>
                  <a:schemeClr val="accent6">
                    <a:lumOff val="34931"/>
                  </a:schemeClr>
                </a:solidFill>
                <a:latin typeface="나눔고딕 ExtraBold"/>
                <a:ea typeface="나눔고딕 ExtraBold"/>
                <a:cs typeface="나눔고딕 ExtraBold"/>
                <a:sym typeface="나눔고딕 ExtraBold"/>
              </a:defRPr>
            </a:lvl1pPr>
          </a:lstStyle>
          <a:p>
            <a:r>
              <a:rPr lang="es-ES" sz="1100" dirty="0"/>
              <a:t>KEY IMPLICATIONS</a:t>
            </a:r>
            <a:endParaRPr sz="1100" dirty="0"/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99F55BA4-FB80-4456-9FB6-ADA191B94C6C}"/>
              </a:ext>
            </a:extLst>
          </p:cNvPr>
          <p:cNvGrpSpPr/>
          <p:nvPr/>
        </p:nvGrpSpPr>
        <p:grpSpPr>
          <a:xfrm>
            <a:off x="10361363" y="29614"/>
            <a:ext cx="1800550" cy="633909"/>
            <a:chOff x="16392235" y="441887"/>
            <a:chExt cx="3601100" cy="1267818"/>
          </a:xfrm>
        </p:grpSpPr>
        <p:pic>
          <p:nvPicPr>
            <p:cNvPr id="26" name="Imagen 5">
              <a:extLst>
                <a:ext uri="{FF2B5EF4-FFF2-40B4-BE49-F238E27FC236}">
                  <a16:creationId xmlns:a16="http://schemas.microsoft.com/office/drawing/2014/main" id="{AE22F50A-E18C-4590-9D56-5C308B282B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lum/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6392235" y="441887"/>
              <a:ext cx="3601100" cy="12678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TextBox 8">
              <a:extLst>
                <a:ext uri="{FF2B5EF4-FFF2-40B4-BE49-F238E27FC236}">
                  <a16:creationId xmlns:a16="http://schemas.microsoft.com/office/drawing/2014/main" id="{6A34394F-E552-40FB-87D1-8B91D56B5106}"/>
                </a:ext>
              </a:extLst>
            </p:cNvPr>
            <p:cNvSpPr txBox="1"/>
            <p:nvPr/>
          </p:nvSpPr>
          <p:spPr>
            <a:xfrm>
              <a:off x="18952231" y="719481"/>
              <a:ext cx="859770" cy="430888"/>
            </a:xfrm>
            <a:prstGeom prst="rect">
              <a:avLst/>
            </a:prstGeom>
            <a:ln w="254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tIns="45720" bIns="45720" anchor="ctr">
              <a:spAutoFit/>
            </a:bodyPr>
            <a:lstStyle>
              <a:lvl1pPr defTabSz="825500">
                <a:defRPr sz="2200">
                  <a:solidFill>
                    <a:schemeClr val="accent6">
                      <a:lumOff val="34931"/>
                    </a:schemeClr>
                  </a:solidFill>
                  <a:latin typeface="나눔고딕 ExtraBold"/>
                  <a:ea typeface="나눔고딕 ExtraBold"/>
                  <a:cs typeface="나눔고딕 ExtraBold"/>
                  <a:sym typeface="나눔고딕 ExtraBold"/>
                </a:defRPr>
              </a:lvl1pPr>
            </a:lstStyle>
            <a:p>
              <a:r>
                <a:rPr lang="es-ES" sz="800" b="1" i="1" dirty="0">
                  <a:solidFill>
                    <a:schemeClr val="tx1"/>
                  </a:solidFill>
                </a:rPr>
                <a:t>Plus</a:t>
              </a:r>
              <a:endParaRPr sz="800" b="1" i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829852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1" name="Figura"/>
          <p:cNvSpPr/>
          <p:nvPr/>
        </p:nvSpPr>
        <p:spPr>
          <a:xfrm>
            <a:off x="-12785" y="114832"/>
            <a:ext cx="1266772" cy="2755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581" y="0"/>
                </a:lnTo>
                <a:lnTo>
                  <a:pt x="21600" y="10958"/>
                </a:lnTo>
                <a:lnTo>
                  <a:pt x="1958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9E9E9"/>
          </a:solidFill>
          <a:ln w="12700">
            <a:miter lim="400000"/>
          </a:ln>
        </p:spPr>
        <p:txBody>
          <a:bodyPr tIns="45720" bIns="45720" anchor="ctr"/>
          <a:lstStyle/>
          <a:p>
            <a:endParaRPr sz="900"/>
          </a:p>
        </p:txBody>
      </p:sp>
      <p:sp>
        <p:nvSpPr>
          <p:cNvPr id="1872" name="TextBox 6"/>
          <p:cNvSpPr txBox="1"/>
          <p:nvPr/>
        </p:nvSpPr>
        <p:spPr>
          <a:xfrm>
            <a:off x="2084651" y="1776876"/>
            <a:ext cx="3693594" cy="115416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6900" cap="all">
                <a:solidFill>
                  <a:srgbClr val="262626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rPr lang="es-ES" sz="2500" dirty="0"/>
              <a:t>COST OF DIGITAL</a:t>
            </a:r>
          </a:p>
          <a:p>
            <a:r>
              <a:rPr lang="es-ES" sz="2500" dirty="0"/>
              <a:t>VS THE VALUE OF DIGITAL</a:t>
            </a:r>
            <a:endParaRPr sz="2500" dirty="0"/>
          </a:p>
        </p:txBody>
      </p:sp>
      <p:sp>
        <p:nvSpPr>
          <p:cNvPr id="1873" name="TextBox 8"/>
          <p:cNvSpPr txBox="1"/>
          <p:nvPr/>
        </p:nvSpPr>
        <p:spPr>
          <a:xfrm>
            <a:off x="264339" y="115473"/>
            <a:ext cx="635110" cy="26161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45720" bIns="45720" anchor="ctr">
            <a:spAutoFit/>
          </a:bodyPr>
          <a:lstStyle>
            <a:lvl1pPr defTabSz="825500">
              <a:defRPr sz="2200">
                <a:solidFill>
                  <a:schemeClr val="accent6">
                    <a:lumOff val="34931"/>
                  </a:schemeClr>
                </a:solidFill>
                <a:latin typeface="나눔고딕 ExtraBold"/>
                <a:ea typeface="나눔고딕 ExtraBold"/>
                <a:cs typeface="나눔고딕 ExtraBold"/>
                <a:sym typeface="나눔고딕 ExtraBold"/>
              </a:defRPr>
            </a:lvl1pPr>
          </a:lstStyle>
          <a:p>
            <a:r>
              <a:rPr lang="es-ES" sz="1100" dirty="0"/>
              <a:t>5</a:t>
            </a:r>
            <a:r>
              <a:rPr sz="1100" dirty="0"/>
              <a:t>. TCO</a:t>
            </a:r>
          </a:p>
        </p:txBody>
      </p:sp>
      <p:sp>
        <p:nvSpPr>
          <p:cNvPr id="1874" name="TextBox 8"/>
          <p:cNvSpPr txBox="1"/>
          <p:nvPr/>
        </p:nvSpPr>
        <p:spPr>
          <a:xfrm>
            <a:off x="1315003" y="115473"/>
            <a:ext cx="3693593" cy="26161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45720" bIns="45720" anchor="ctr">
            <a:spAutoFit/>
          </a:bodyPr>
          <a:lstStyle>
            <a:lvl1pPr defTabSz="825500">
              <a:defRPr sz="2200">
                <a:solidFill>
                  <a:schemeClr val="accent6">
                    <a:lumOff val="34931"/>
                  </a:schemeClr>
                </a:solidFill>
                <a:latin typeface="나눔고딕 ExtraBold"/>
                <a:ea typeface="나눔고딕 ExtraBold"/>
                <a:cs typeface="나눔고딕 ExtraBold"/>
                <a:sym typeface="나눔고딕 ExtraBold"/>
              </a:defRPr>
            </a:lvl1pPr>
          </a:lstStyle>
          <a:p>
            <a:r>
              <a:rPr sz="1100"/>
              <a:t>Direct cost</a:t>
            </a:r>
          </a:p>
        </p:txBody>
      </p:sp>
      <p:sp>
        <p:nvSpPr>
          <p:cNvPr id="1876" name="Línea"/>
          <p:cNvSpPr/>
          <p:nvPr/>
        </p:nvSpPr>
        <p:spPr>
          <a:xfrm>
            <a:off x="4292767" y="1058929"/>
            <a:ext cx="575069" cy="1"/>
          </a:xfrm>
          <a:prstGeom prst="line">
            <a:avLst/>
          </a:prstGeom>
          <a:ln w="63500">
            <a:solidFill>
              <a:srgbClr val="08E3F5"/>
            </a:solidFill>
            <a:miter/>
          </a:ln>
        </p:spPr>
        <p:txBody>
          <a:bodyPr tIns="45720" bIns="45720"/>
          <a:lstStyle/>
          <a:p>
            <a:endParaRPr sz="90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3A33CE67-ED69-46B4-B956-0C46162B51B0}"/>
              </a:ext>
            </a:extLst>
          </p:cNvPr>
          <p:cNvGrpSpPr/>
          <p:nvPr/>
        </p:nvGrpSpPr>
        <p:grpSpPr>
          <a:xfrm>
            <a:off x="1253987" y="4690777"/>
            <a:ext cx="3821725" cy="1266631"/>
            <a:chOff x="2507973" y="10626694"/>
            <a:chExt cx="7643450" cy="2533262"/>
          </a:xfrm>
        </p:grpSpPr>
        <p:sp>
          <p:nvSpPr>
            <p:cNvPr id="26" name="Rectángulo">
              <a:extLst>
                <a:ext uri="{FF2B5EF4-FFF2-40B4-BE49-F238E27FC236}">
                  <a16:creationId xmlns:a16="http://schemas.microsoft.com/office/drawing/2014/main" id="{982F675B-07B1-4F18-8495-8F9187C5687C}"/>
                </a:ext>
              </a:extLst>
            </p:cNvPr>
            <p:cNvSpPr/>
            <p:nvPr/>
          </p:nvSpPr>
          <p:spPr>
            <a:xfrm>
              <a:off x="2507973" y="10626694"/>
              <a:ext cx="7521418" cy="628010"/>
            </a:xfrm>
            <a:prstGeom prst="rect">
              <a:avLst/>
            </a:prstGeom>
            <a:solidFill>
              <a:srgbClr val="FFC000"/>
            </a:solidFill>
            <a:ln w="12700">
              <a:miter lim="400000"/>
            </a:ln>
          </p:spPr>
          <p:txBody>
            <a:bodyPr tIns="45720" bIns="45720" anchor="ctr"/>
            <a:lstStyle/>
            <a:p>
              <a:r>
                <a:rPr lang="es-ES" sz="900" dirty="0" err="1"/>
                <a:t>Unit</a:t>
              </a:r>
              <a:r>
                <a:rPr lang="es-ES" sz="900" dirty="0"/>
                <a:t> Cost</a:t>
              </a:r>
            </a:p>
          </p:txBody>
        </p:sp>
        <p:sp>
          <p:nvSpPr>
            <p:cNvPr id="27" name="Rectángulo">
              <a:extLst>
                <a:ext uri="{FF2B5EF4-FFF2-40B4-BE49-F238E27FC236}">
                  <a16:creationId xmlns:a16="http://schemas.microsoft.com/office/drawing/2014/main" id="{B750329F-4344-4174-932B-9883FFF4C0A3}"/>
                </a:ext>
              </a:extLst>
            </p:cNvPr>
            <p:cNvSpPr/>
            <p:nvPr/>
          </p:nvSpPr>
          <p:spPr>
            <a:xfrm>
              <a:off x="2507973" y="11360154"/>
              <a:ext cx="7521418" cy="628010"/>
            </a:xfrm>
            <a:prstGeom prst="rect">
              <a:avLst/>
            </a:prstGeom>
            <a:solidFill>
              <a:srgbClr val="FFC000"/>
            </a:solidFill>
            <a:ln w="12700">
              <a:miter lim="400000"/>
            </a:ln>
          </p:spPr>
          <p:txBody>
            <a:bodyPr tIns="45720" bIns="45720" anchor="ctr"/>
            <a:lstStyle/>
            <a:p>
              <a:r>
                <a:rPr lang="es-ES" sz="900" dirty="0"/>
                <a:t>Extra </a:t>
              </a:r>
              <a:r>
                <a:rPr lang="es-ES" sz="900" dirty="0" err="1"/>
                <a:t>invertory</a:t>
              </a:r>
              <a:r>
                <a:rPr lang="es-ES" sz="900" dirty="0"/>
                <a:t>, just in Case</a:t>
              </a:r>
            </a:p>
          </p:txBody>
        </p:sp>
        <p:sp>
          <p:nvSpPr>
            <p:cNvPr id="29" name="Rectángulo">
              <a:extLst>
                <a:ext uri="{FF2B5EF4-FFF2-40B4-BE49-F238E27FC236}">
                  <a16:creationId xmlns:a16="http://schemas.microsoft.com/office/drawing/2014/main" id="{013420AB-C81F-4281-8F3D-099DC9AA606C}"/>
                </a:ext>
              </a:extLst>
            </p:cNvPr>
            <p:cNvSpPr/>
            <p:nvPr/>
          </p:nvSpPr>
          <p:spPr>
            <a:xfrm>
              <a:off x="2630005" y="12531946"/>
              <a:ext cx="7521418" cy="628010"/>
            </a:xfrm>
            <a:prstGeom prst="rect">
              <a:avLst/>
            </a:prstGeom>
            <a:noFill/>
            <a:ln w="12700">
              <a:miter lim="400000"/>
            </a:ln>
          </p:spPr>
          <p:txBody>
            <a:bodyPr tIns="45720" bIns="45720" anchor="ctr"/>
            <a:lstStyle/>
            <a:p>
              <a:pPr algn="ctr"/>
              <a:r>
                <a:rPr lang="es-ES" sz="900" dirty="0"/>
                <a:t>Conventional </a:t>
              </a:r>
              <a:r>
                <a:rPr lang="es-ES" sz="900" dirty="0" err="1"/>
                <a:t>Package</a:t>
              </a:r>
              <a:r>
                <a:rPr lang="es-ES" sz="900" dirty="0"/>
                <a:t> </a:t>
              </a:r>
            </a:p>
            <a:p>
              <a:pPr algn="ctr"/>
              <a:r>
                <a:rPr lang="es-ES" sz="900" dirty="0" err="1"/>
                <a:t>Decoration</a:t>
              </a:r>
              <a:endParaRPr lang="es-ES" sz="900" dirty="0"/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8475705D-B5E8-4429-9B46-DDE4570B7E15}"/>
              </a:ext>
            </a:extLst>
          </p:cNvPr>
          <p:cNvGrpSpPr/>
          <p:nvPr/>
        </p:nvGrpSpPr>
        <p:grpSpPr>
          <a:xfrm>
            <a:off x="7192309" y="921745"/>
            <a:ext cx="3932565" cy="5062025"/>
            <a:chOff x="14384618" y="3088631"/>
            <a:chExt cx="7865130" cy="10124050"/>
          </a:xfrm>
        </p:grpSpPr>
        <p:sp>
          <p:nvSpPr>
            <p:cNvPr id="11" name="Rectángulo">
              <a:extLst>
                <a:ext uri="{FF2B5EF4-FFF2-40B4-BE49-F238E27FC236}">
                  <a16:creationId xmlns:a16="http://schemas.microsoft.com/office/drawing/2014/main" id="{A48C4CEC-8E15-4D4D-A72F-4A97B70BBD3D}"/>
                </a:ext>
              </a:extLst>
            </p:cNvPr>
            <p:cNvSpPr/>
            <p:nvPr/>
          </p:nvSpPr>
          <p:spPr>
            <a:xfrm>
              <a:off x="14384618" y="3088631"/>
              <a:ext cx="7521418" cy="628010"/>
            </a:xfrm>
            <a:prstGeom prst="rect">
              <a:avLst/>
            </a:prstGeom>
            <a:solidFill>
              <a:srgbClr val="AFDCFF"/>
            </a:solidFill>
            <a:ln w="12700">
              <a:miter lim="400000"/>
            </a:ln>
          </p:spPr>
          <p:txBody>
            <a:bodyPr tIns="45720" bIns="45720" anchor="ctr"/>
            <a:lstStyle/>
            <a:p>
              <a:r>
                <a:rPr lang="es-ES" sz="900" dirty="0"/>
                <a:t>Fast time-to-</a:t>
              </a:r>
              <a:r>
                <a:rPr lang="es-ES" sz="900" dirty="0" err="1"/>
                <a:t>market</a:t>
              </a:r>
              <a:endParaRPr lang="es-ES" sz="900" dirty="0"/>
            </a:p>
          </p:txBody>
        </p:sp>
        <p:sp>
          <p:nvSpPr>
            <p:cNvPr id="12" name="Rectángulo">
              <a:extLst>
                <a:ext uri="{FF2B5EF4-FFF2-40B4-BE49-F238E27FC236}">
                  <a16:creationId xmlns:a16="http://schemas.microsoft.com/office/drawing/2014/main" id="{6C77615F-E1D9-42F7-A92E-85F166766470}"/>
                </a:ext>
              </a:extLst>
            </p:cNvPr>
            <p:cNvSpPr/>
            <p:nvPr/>
          </p:nvSpPr>
          <p:spPr>
            <a:xfrm>
              <a:off x="14384618" y="5253333"/>
              <a:ext cx="7521418" cy="628009"/>
            </a:xfrm>
            <a:prstGeom prst="rect">
              <a:avLst/>
            </a:prstGeom>
            <a:solidFill>
              <a:srgbClr val="AFDCFF"/>
            </a:solidFill>
            <a:ln w="12700">
              <a:miter lim="400000"/>
            </a:ln>
          </p:spPr>
          <p:txBody>
            <a:bodyPr tIns="45720" bIns="45720" anchor="ctr"/>
            <a:lstStyle/>
            <a:p>
              <a:r>
                <a:rPr lang="es-ES" sz="900" dirty="0" err="1"/>
                <a:t>Warehouse</a:t>
              </a:r>
              <a:r>
                <a:rPr lang="es-ES" sz="900" dirty="0"/>
                <a:t> </a:t>
              </a:r>
              <a:r>
                <a:rPr lang="es-ES" sz="900" dirty="0" err="1"/>
                <a:t>optimisation</a:t>
              </a:r>
              <a:endParaRPr sz="900" dirty="0"/>
            </a:p>
          </p:txBody>
        </p:sp>
        <p:sp>
          <p:nvSpPr>
            <p:cNvPr id="13" name="Rectángulo">
              <a:extLst>
                <a:ext uri="{FF2B5EF4-FFF2-40B4-BE49-F238E27FC236}">
                  <a16:creationId xmlns:a16="http://schemas.microsoft.com/office/drawing/2014/main" id="{F6730D15-6FE2-4084-BBDC-0C315F8AFF19}"/>
                </a:ext>
              </a:extLst>
            </p:cNvPr>
            <p:cNvSpPr/>
            <p:nvPr/>
          </p:nvSpPr>
          <p:spPr>
            <a:xfrm>
              <a:off x="14384618" y="9333317"/>
              <a:ext cx="7521418" cy="612642"/>
            </a:xfrm>
            <a:prstGeom prst="rect">
              <a:avLst/>
            </a:prstGeom>
            <a:solidFill>
              <a:srgbClr val="9FE0E0"/>
            </a:solidFill>
            <a:ln w="12700">
              <a:miter lim="400000"/>
            </a:ln>
          </p:spPr>
          <p:txBody>
            <a:bodyPr tIns="45720" bIns="45720" anchor="ctr"/>
            <a:lstStyle/>
            <a:p>
              <a:r>
                <a:rPr lang="es-ES" sz="900" dirty="0"/>
                <a:t>Reduce Material Waste</a:t>
              </a:r>
              <a:endParaRPr sz="900" dirty="0"/>
            </a:p>
          </p:txBody>
        </p:sp>
        <p:sp>
          <p:nvSpPr>
            <p:cNvPr id="14" name="Rectángulo">
              <a:extLst>
                <a:ext uri="{FF2B5EF4-FFF2-40B4-BE49-F238E27FC236}">
                  <a16:creationId xmlns:a16="http://schemas.microsoft.com/office/drawing/2014/main" id="{C0939755-D33A-4D3D-8BCB-78B8C6930770}"/>
                </a:ext>
              </a:extLst>
            </p:cNvPr>
            <p:cNvSpPr/>
            <p:nvPr/>
          </p:nvSpPr>
          <p:spPr>
            <a:xfrm>
              <a:off x="14384618" y="6670609"/>
              <a:ext cx="7521418" cy="628009"/>
            </a:xfrm>
            <a:prstGeom prst="rect">
              <a:avLst/>
            </a:prstGeom>
            <a:solidFill>
              <a:srgbClr val="9FE0E0"/>
            </a:solidFill>
            <a:ln w="12700">
              <a:miter lim="400000"/>
            </a:ln>
          </p:spPr>
          <p:txBody>
            <a:bodyPr tIns="45720" bIns="45720" anchor="ctr"/>
            <a:lstStyle/>
            <a:p>
              <a:r>
                <a:rPr lang="es-ES" sz="900" dirty="0"/>
                <a:t>No error </a:t>
              </a:r>
              <a:r>
                <a:rPr lang="es-ES" sz="900" dirty="0" err="1"/>
                <a:t>Runs</a:t>
              </a:r>
              <a:endParaRPr sz="900" dirty="0"/>
            </a:p>
          </p:txBody>
        </p:sp>
        <p:sp>
          <p:nvSpPr>
            <p:cNvPr id="15" name="Rectángulo">
              <a:extLst>
                <a:ext uri="{FF2B5EF4-FFF2-40B4-BE49-F238E27FC236}">
                  <a16:creationId xmlns:a16="http://schemas.microsoft.com/office/drawing/2014/main" id="{01896EE9-3065-49AD-8A6B-EDD5570D7B84}"/>
                </a:ext>
              </a:extLst>
            </p:cNvPr>
            <p:cNvSpPr/>
            <p:nvPr/>
          </p:nvSpPr>
          <p:spPr>
            <a:xfrm>
              <a:off x="14384618" y="8677111"/>
              <a:ext cx="7521418" cy="622845"/>
            </a:xfrm>
            <a:prstGeom prst="rect">
              <a:avLst/>
            </a:prstGeom>
            <a:solidFill>
              <a:srgbClr val="9FE0E0"/>
            </a:solidFill>
            <a:ln w="12700">
              <a:miter lim="400000"/>
            </a:ln>
          </p:spPr>
          <p:txBody>
            <a:bodyPr tIns="45720" bIns="45720" anchor="ctr"/>
            <a:lstStyle/>
            <a:p>
              <a:r>
                <a:rPr lang="es-ES" sz="900" dirty="0" err="1"/>
                <a:t>Streamline</a:t>
              </a:r>
              <a:r>
                <a:rPr lang="es-ES" sz="900" dirty="0"/>
                <a:t> Process</a:t>
              </a:r>
              <a:endParaRPr sz="900" dirty="0"/>
            </a:p>
          </p:txBody>
        </p:sp>
        <p:sp>
          <p:nvSpPr>
            <p:cNvPr id="16" name="Rectángulo">
              <a:extLst>
                <a:ext uri="{FF2B5EF4-FFF2-40B4-BE49-F238E27FC236}">
                  <a16:creationId xmlns:a16="http://schemas.microsoft.com/office/drawing/2014/main" id="{281F99A3-4D69-4B84-9C7D-0CA944867466}"/>
                </a:ext>
              </a:extLst>
            </p:cNvPr>
            <p:cNvSpPr/>
            <p:nvPr/>
          </p:nvSpPr>
          <p:spPr>
            <a:xfrm>
              <a:off x="14384618" y="8029033"/>
              <a:ext cx="7521418" cy="622845"/>
            </a:xfrm>
            <a:prstGeom prst="rect">
              <a:avLst/>
            </a:prstGeom>
            <a:solidFill>
              <a:srgbClr val="9FE0E0"/>
            </a:solidFill>
            <a:ln w="12700">
              <a:miter lim="400000"/>
            </a:ln>
          </p:spPr>
          <p:txBody>
            <a:bodyPr tIns="45720" bIns="45720" anchor="ctr"/>
            <a:lstStyle/>
            <a:p>
              <a:r>
                <a:rPr lang="es-ES" sz="900" dirty="0"/>
                <a:t>No </a:t>
              </a:r>
              <a:r>
                <a:rPr lang="es-ES" sz="900" dirty="0" err="1"/>
                <a:t>plates</a:t>
              </a:r>
              <a:r>
                <a:rPr lang="es-ES" sz="900" dirty="0"/>
                <a:t> cost</a:t>
              </a:r>
            </a:p>
          </p:txBody>
        </p:sp>
        <p:sp>
          <p:nvSpPr>
            <p:cNvPr id="17" name="Rectángulo">
              <a:extLst>
                <a:ext uri="{FF2B5EF4-FFF2-40B4-BE49-F238E27FC236}">
                  <a16:creationId xmlns:a16="http://schemas.microsoft.com/office/drawing/2014/main" id="{59C3F16A-2851-4034-9B7B-114C44CB4F00}"/>
                </a:ext>
              </a:extLst>
            </p:cNvPr>
            <p:cNvSpPr/>
            <p:nvPr/>
          </p:nvSpPr>
          <p:spPr>
            <a:xfrm>
              <a:off x="14384618" y="7380955"/>
              <a:ext cx="7521418" cy="622845"/>
            </a:xfrm>
            <a:prstGeom prst="rect">
              <a:avLst/>
            </a:prstGeom>
            <a:solidFill>
              <a:srgbClr val="AFDCFF"/>
            </a:solidFill>
            <a:ln w="12700">
              <a:miter lim="400000"/>
            </a:ln>
          </p:spPr>
          <p:txBody>
            <a:bodyPr tIns="45720" bIns="45720" anchor="ctr"/>
            <a:lstStyle/>
            <a:p>
              <a:r>
                <a:rPr lang="es-ES" sz="900" dirty="0" err="1"/>
                <a:t>Lower</a:t>
              </a:r>
              <a:r>
                <a:rPr lang="es-ES" sz="900" dirty="0"/>
                <a:t> Total </a:t>
              </a:r>
              <a:r>
                <a:rPr lang="es-ES" sz="900" dirty="0" err="1"/>
                <a:t>System</a:t>
              </a:r>
              <a:r>
                <a:rPr lang="es-ES" sz="900" dirty="0"/>
                <a:t> Cost</a:t>
              </a:r>
            </a:p>
          </p:txBody>
        </p:sp>
        <p:sp>
          <p:nvSpPr>
            <p:cNvPr id="18" name="Rectángulo">
              <a:extLst>
                <a:ext uri="{FF2B5EF4-FFF2-40B4-BE49-F238E27FC236}">
                  <a16:creationId xmlns:a16="http://schemas.microsoft.com/office/drawing/2014/main" id="{CCF806BA-6D18-41F9-B14D-1B8D06418B26}"/>
                </a:ext>
              </a:extLst>
            </p:cNvPr>
            <p:cNvSpPr/>
            <p:nvPr/>
          </p:nvSpPr>
          <p:spPr>
            <a:xfrm>
              <a:off x="14384618" y="5970862"/>
              <a:ext cx="7521418" cy="628009"/>
            </a:xfrm>
            <a:prstGeom prst="rect">
              <a:avLst/>
            </a:prstGeom>
            <a:solidFill>
              <a:srgbClr val="9FE0E0"/>
            </a:solidFill>
            <a:ln w="12700">
              <a:miter lim="400000"/>
            </a:ln>
          </p:spPr>
          <p:txBody>
            <a:bodyPr tIns="45720" bIns="45720" anchor="ctr"/>
            <a:lstStyle/>
            <a:p>
              <a:r>
                <a:rPr lang="es-ES" sz="900" dirty="0"/>
                <a:t>Zero, </a:t>
              </a:r>
              <a:r>
                <a:rPr lang="es-ES" sz="900" dirty="0" err="1"/>
                <a:t>Reduced</a:t>
              </a:r>
              <a:r>
                <a:rPr lang="es-ES" sz="900" dirty="0"/>
                <a:t> </a:t>
              </a:r>
              <a:r>
                <a:rPr lang="es-ES" sz="900" dirty="0" err="1"/>
                <a:t>or</a:t>
              </a:r>
              <a:r>
                <a:rPr lang="es-ES" sz="900" dirty="0"/>
                <a:t> </a:t>
              </a:r>
              <a:r>
                <a:rPr lang="es-ES" sz="900" dirty="0" err="1"/>
                <a:t>Exact</a:t>
              </a:r>
              <a:r>
                <a:rPr lang="es-ES" sz="900" dirty="0"/>
                <a:t> </a:t>
              </a:r>
              <a:r>
                <a:rPr lang="es-ES" sz="900" dirty="0" err="1"/>
                <a:t>inventory</a:t>
              </a:r>
              <a:endParaRPr sz="900" dirty="0"/>
            </a:p>
          </p:txBody>
        </p:sp>
        <p:sp>
          <p:nvSpPr>
            <p:cNvPr id="19" name="Rectángulo">
              <a:extLst>
                <a:ext uri="{FF2B5EF4-FFF2-40B4-BE49-F238E27FC236}">
                  <a16:creationId xmlns:a16="http://schemas.microsoft.com/office/drawing/2014/main" id="{A38F5B57-36A4-4AA4-B286-39384710E278}"/>
                </a:ext>
              </a:extLst>
            </p:cNvPr>
            <p:cNvSpPr/>
            <p:nvPr/>
          </p:nvSpPr>
          <p:spPr>
            <a:xfrm>
              <a:off x="14384618" y="3790543"/>
              <a:ext cx="7521418" cy="628009"/>
            </a:xfrm>
            <a:prstGeom prst="rect">
              <a:avLst/>
            </a:prstGeom>
            <a:solidFill>
              <a:srgbClr val="9FE0E0"/>
            </a:solidFill>
            <a:ln w="12700">
              <a:miter lim="400000"/>
            </a:ln>
          </p:spPr>
          <p:txBody>
            <a:bodyPr tIns="45720" bIns="45720" anchor="ctr"/>
            <a:lstStyle/>
            <a:p>
              <a:r>
                <a:rPr lang="es-ES" sz="900" dirty="0"/>
                <a:t>Easy </a:t>
              </a:r>
              <a:r>
                <a:rPr lang="es-ES" sz="900" dirty="0" err="1"/>
                <a:t>Check</a:t>
              </a:r>
              <a:r>
                <a:rPr lang="es-ES" sz="900" dirty="0"/>
                <a:t> Control</a:t>
              </a:r>
              <a:endParaRPr sz="900" dirty="0"/>
            </a:p>
          </p:txBody>
        </p:sp>
        <p:sp>
          <p:nvSpPr>
            <p:cNvPr id="20" name="Rectángulo">
              <a:extLst>
                <a:ext uri="{FF2B5EF4-FFF2-40B4-BE49-F238E27FC236}">
                  <a16:creationId xmlns:a16="http://schemas.microsoft.com/office/drawing/2014/main" id="{89B87665-9767-4430-AF5B-EB4946F91A06}"/>
                </a:ext>
              </a:extLst>
            </p:cNvPr>
            <p:cNvSpPr/>
            <p:nvPr/>
          </p:nvSpPr>
          <p:spPr>
            <a:xfrm>
              <a:off x="14384618" y="4486967"/>
              <a:ext cx="7521418" cy="628009"/>
            </a:xfrm>
            <a:prstGeom prst="rect">
              <a:avLst/>
            </a:prstGeom>
            <a:solidFill>
              <a:srgbClr val="9FE0E0"/>
            </a:solidFill>
            <a:ln w="12700">
              <a:miter lim="400000"/>
            </a:ln>
          </p:spPr>
          <p:txBody>
            <a:bodyPr tIns="45720" bIns="45720" anchor="ctr"/>
            <a:lstStyle/>
            <a:p>
              <a:r>
                <a:rPr lang="es-ES" sz="900" dirty="0"/>
                <a:t>Just in Time </a:t>
              </a:r>
              <a:r>
                <a:rPr lang="es-ES" sz="900" dirty="0" err="1"/>
                <a:t>Manufacturing</a:t>
              </a:r>
              <a:endParaRPr sz="900" dirty="0"/>
            </a:p>
          </p:txBody>
        </p:sp>
        <p:sp>
          <p:nvSpPr>
            <p:cNvPr id="24" name="Rectángulo">
              <a:extLst>
                <a:ext uri="{FF2B5EF4-FFF2-40B4-BE49-F238E27FC236}">
                  <a16:creationId xmlns:a16="http://schemas.microsoft.com/office/drawing/2014/main" id="{F6853669-29E8-4E4B-A6B5-2D1104FF2F73}"/>
                </a:ext>
              </a:extLst>
            </p:cNvPr>
            <p:cNvSpPr/>
            <p:nvPr/>
          </p:nvSpPr>
          <p:spPr>
            <a:xfrm>
              <a:off x="14384618" y="10003849"/>
              <a:ext cx="7521418" cy="622845"/>
            </a:xfrm>
            <a:prstGeom prst="rect">
              <a:avLst/>
            </a:prstGeom>
            <a:solidFill>
              <a:srgbClr val="AFDCFF"/>
            </a:solidFill>
            <a:ln w="12700">
              <a:miter lim="400000"/>
            </a:ln>
          </p:spPr>
          <p:txBody>
            <a:bodyPr tIns="45720" bIns="45720" anchor="ctr"/>
            <a:lstStyle/>
            <a:p>
              <a:r>
                <a:rPr lang="es-ES" sz="900" dirty="0" err="1"/>
                <a:t>Versionning</a:t>
              </a:r>
              <a:r>
                <a:rPr lang="es-ES" sz="900" dirty="0"/>
                <a:t> &amp; </a:t>
              </a:r>
              <a:r>
                <a:rPr lang="es-ES" sz="900" dirty="0" err="1"/>
                <a:t>Personalization</a:t>
              </a:r>
              <a:endParaRPr lang="es-ES" sz="900" dirty="0"/>
            </a:p>
          </p:txBody>
        </p:sp>
        <p:sp>
          <p:nvSpPr>
            <p:cNvPr id="25" name="Rectángulo">
              <a:extLst>
                <a:ext uri="{FF2B5EF4-FFF2-40B4-BE49-F238E27FC236}">
                  <a16:creationId xmlns:a16="http://schemas.microsoft.com/office/drawing/2014/main" id="{0A73D261-EC53-42DD-8812-9AA68180DF86}"/>
                </a:ext>
              </a:extLst>
            </p:cNvPr>
            <p:cNvSpPr/>
            <p:nvPr/>
          </p:nvSpPr>
          <p:spPr>
            <a:xfrm>
              <a:off x="14384618" y="11379812"/>
              <a:ext cx="7521418" cy="622845"/>
            </a:xfrm>
            <a:prstGeom prst="rect">
              <a:avLst/>
            </a:prstGeom>
            <a:solidFill>
              <a:srgbClr val="AFDCFF"/>
            </a:solidFill>
            <a:ln w="12700">
              <a:miter lim="400000"/>
            </a:ln>
          </p:spPr>
          <p:txBody>
            <a:bodyPr tIns="45720" bIns="45720" anchor="ctr"/>
            <a:lstStyle/>
            <a:p>
              <a:r>
                <a:rPr lang="es-ES" sz="900" dirty="0"/>
                <a:t>Market Share </a:t>
              </a:r>
              <a:r>
                <a:rPr lang="es-ES" sz="900" dirty="0" err="1"/>
                <a:t>Growth</a:t>
              </a:r>
              <a:endParaRPr lang="es-ES" sz="900" dirty="0"/>
            </a:p>
          </p:txBody>
        </p:sp>
        <p:sp>
          <p:nvSpPr>
            <p:cNvPr id="28" name="Rectángulo">
              <a:extLst>
                <a:ext uri="{FF2B5EF4-FFF2-40B4-BE49-F238E27FC236}">
                  <a16:creationId xmlns:a16="http://schemas.microsoft.com/office/drawing/2014/main" id="{A3CF1381-9B3A-4886-8CD7-AB4B1B280A05}"/>
                </a:ext>
              </a:extLst>
            </p:cNvPr>
            <p:cNvSpPr/>
            <p:nvPr/>
          </p:nvSpPr>
          <p:spPr>
            <a:xfrm>
              <a:off x="14384618" y="10690224"/>
              <a:ext cx="7521418" cy="622845"/>
            </a:xfrm>
            <a:prstGeom prst="rect">
              <a:avLst/>
            </a:prstGeom>
            <a:solidFill>
              <a:srgbClr val="AFDCFF"/>
            </a:solidFill>
            <a:ln w="12700">
              <a:miter lim="400000"/>
            </a:ln>
          </p:spPr>
          <p:txBody>
            <a:bodyPr tIns="45720" bIns="45720" anchor="ctr"/>
            <a:lstStyle/>
            <a:p>
              <a:r>
                <a:rPr lang="es-ES" sz="900" dirty="0" err="1"/>
                <a:t>Environmental</a:t>
              </a:r>
              <a:r>
                <a:rPr lang="es-ES" sz="900" dirty="0"/>
                <a:t> Care </a:t>
              </a:r>
              <a:r>
                <a:rPr lang="es-ES" sz="900" dirty="0" err="1"/>
                <a:t>increased</a:t>
              </a:r>
              <a:endParaRPr lang="es-ES" sz="900" dirty="0"/>
            </a:p>
          </p:txBody>
        </p:sp>
        <p:sp>
          <p:nvSpPr>
            <p:cNvPr id="30" name="Rectángulo">
              <a:extLst>
                <a:ext uri="{FF2B5EF4-FFF2-40B4-BE49-F238E27FC236}">
                  <a16:creationId xmlns:a16="http://schemas.microsoft.com/office/drawing/2014/main" id="{4A4E86BD-2A38-4D7D-84E4-1B73166787C6}"/>
                </a:ext>
              </a:extLst>
            </p:cNvPr>
            <p:cNvSpPr/>
            <p:nvPr/>
          </p:nvSpPr>
          <p:spPr>
            <a:xfrm>
              <a:off x="14728330" y="12584671"/>
              <a:ext cx="7521418" cy="628010"/>
            </a:xfrm>
            <a:prstGeom prst="rect">
              <a:avLst/>
            </a:prstGeom>
            <a:noFill/>
            <a:ln w="12700">
              <a:miter lim="400000"/>
            </a:ln>
          </p:spPr>
          <p:txBody>
            <a:bodyPr tIns="45720" bIns="45720" anchor="ctr"/>
            <a:lstStyle/>
            <a:p>
              <a:pPr algn="ctr"/>
              <a:r>
                <a:rPr lang="es-ES" sz="900" dirty="0"/>
                <a:t>Digital </a:t>
              </a:r>
              <a:r>
                <a:rPr lang="es-ES" sz="900" dirty="0" err="1"/>
                <a:t>Package</a:t>
              </a:r>
              <a:r>
                <a:rPr lang="es-ES" sz="900" dirty="0"/>
                <a:t> </a:t>
              </a:r>
            </a:p>
            <a:p>
              <a:pPr algn="ctr"/>
              <a:r>
                <a:rPr lang="es-ES" sz="900" dirty="0" err="1"/>
                <a:t>Decoration</a:t>
              </a:r>
              <a:endParaRPr lang="es-ES" sz="900" dirty="0"/>
            </a:p>
          </p:txBody>
        </p:sp>
      </p:grp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CCDB237F-90B1-46E5-9BF8-48776E4FA174}"/>
              </a:ext>
            </a:extLst>
          </p:cNvPr>
          <p:cNvCxnSpPr/>
          <p:nvPr/>
        </p:nvCxnSpPr>
        <p:spPr>
          <a:xfrm>
            <a:off x="933856" y="5486400"/>
            <a:ext cx="10782306" cy="0"/>
          </a:xfrm>
          <a:prstGeom prst="line">
            <a:avLst/>
          </a:prstGeom>
          <a:noFill/>
          <a:ln w="762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riángulo isósceles 7">
            <a:extLst>
              <a:ext uri="{FF2B5EF4-FFF2-40B4-BE49-F238E27FC236}">
                <a16:creationId xmlns:a16="http://schemas.microsoft.com/office/drawing/2014/main" id="{601010ED-0DC3-4720-B450-1B3BE8030C52}"/>
              </a:ext>
            </a:extLst>
          </p:cNvPr>
          <p:cNvSpPr/>
          <p:nvPr/>
        </p:nvSpPr>
        <p:spPr>
          <a:xfrm>
            <a:off x="5545414" y="5540628"/>
            <a:ext cx="1101173" cy="733663"/>
          </a:xfrm>
          <a:prstGeom prst="triangle">
            <a:avLst/>
          </a:prstGeom>
          <a:solidFill>
            <a:srgbClr val="002060"/>
          </a:solidFill>
          <a:ln w="254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defTabSz="914354" hangingPunct="0"/>
            <a:endParaRPr lang="en-US">
              <a:solidFill>
                <a:srgbClr val="003E6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TextBox 6">
            <a:extLst>
              <a:ext uri="{FF2B5EF4-FFF2-40B4-BE49-F238E27FC236}">
                <a16:creationId xmlns:a16="http://schemas.microsoft.com/office/drawing/2014/main" id="{81992892-9DB0-4C2E-AE4B-826C2168D85C}"/>
              </a:ext>
            </a:extLst>
          </p:cNvPr>
          <p:cNvSpPr txBox="1"/>
          <p:nvPr/>
        </p:nvSpPr>
        <p:spPr>
          <a:xfrm>
            <a:off x="372964" y="594973"/>
            <a:ext cx="4189706" cy="53091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6900" cap="all">
                <a:solidFill>
                  <a:srgbClr val="262626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rPr lang="es-ES" sz="3450" dirty="0"/>
              <a:t>HOW TO MONETIZE</a:t>
            </a:r>
            <a:endParaRPr sz="3450" dirty="0"/>
          </a:p>
        </p:txBody>
      </p:sp>
      <p:grpSp>
        <p:nvGrpSpPr>
          <p:cNvPr id="33" name="Grupo 32">
            <a:extLst>
              <a:ext uri="{FF2B5EF4-FFF2-40B4-BE49-F238E27FC236}">
                <a16:creationId xmlns:a16="http://schemas.microsoft.com/office/drawing/2014/main" id="{CED94093-7203-41D1-9B6A-01227966FE93}"/>
              </a:ext>
            </a:extLst>
          </p:cNvPr>
          <p:cNvGrpSpPr/>
          <p:nvPr/>
        </p:nvGrpSpPr>
        <p:grpSpPr>
          <a:xfrm>
            <a:off x="10361363" y="29614"/>
            <a:ext cx="1800550" cy="633909"/>
            <a:chOff x="16392235" y="441887"/>
            <a:chExt cx="3601100" cy="1267818"/>
          </a:xfrm>
        </p:grpSpPr>
        <p:pic>
          <p:nvPicPr>
            <p:cNvPr id="34" name="Imagen 5">
              <a:extLst>
                <a:ext uri="{FF2B5EF4-FFF2-40B4-BE49-F238E27FC236}">
                  <a16:creationId xmlns:a16="http://schemas.microsoft.com/office/drawing/2014/main" id="{A47E392C-2673-4F5B-A95D-8CC5999A60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lum/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6392235" y="441887"/>
              <a:ext cx="3601100" cy="12678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" name="TextBox 8">
              <a:extLst>
                <a:ext uri="{FF2B5EF4-FFF2-40B4-BE49-F238E27FC236}">
                  <a16:creationId xmlns:a16="http://schemas.microsoft.com/office/drawing/2014/main" id="{D86A2AEC-8D2C-477C-92A9-CC5AABEA7433}"/>
                </a:ext>
              </a:extLst>
            </p:cNvPr>
            <p:cNvSpPr txBox="1"/>
            <p:nvPr/>
          </p:nvSpPr>
          <p:spPr>
            <a:xfrm>
              <a:off x="18952231" y="719481"/>
              <a:ext cx="859770" cy="430888"/>
            </a:xfrm>
            <a:prstGeom prst="rect">
              <a:avLst/>
            </a:prstGeom>
            <a:ln w="254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tIns="45720" bIns="45720" anchor="ctr">
              <a:spAutoFit/>
            </a:bodyPr>
            <a:lstStyle>
              <a:lvl1pPr defTabSz="825500">
                <a:defRPr sz="2200">
                  <a:solidFill>
                    <a:schemeClr val="accent6">
                      <a:lumOff val="34931"/>
                    </a:schemeClr>
                  </a:solidFill>
                  <a:latin typeface="나눔고딕 ExtraBold"/>
                  <a:ea typeface="나눔고딕 ExtraBold"/>
                  <a:cs typeface="나눔고딕 ExtraBold"/>
                  <a:sym typeface="나눔고딕 ExtraBold"/>
                </a:defRPr>
              </a:lvl1pPr>
            </a:lstStyle>
            <a:p>
              <a:r>
                <a:rPr lang="es-ES" sz="800" b="1" i="1" dirty="0">
                  <a:solidFill>
                    <a:schemeClr val="tx1"/>
                  </a:solidFill>
                </a:rPr>
                <a:t>Plus</a:t>
              </a:r>
              <a:endParaRPr sz="800" b="1" i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619139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1" name="TextBox 6"/>
          <p:cNvSpPr txBox="1"/>
          <p:nvPr/>
        </p:nvSpPr>
        <p:spPr>
          <a:xfrm>
            <a:off x="372964" y="594973"/>
            <a:ext cx="11260006" cy="53091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6900" cap="all">
                <a:solidFill>
                  <a:srgbClr val="262626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rPr lang="es-ES" sz="3450" dirty="0"/>
              <a:t>Digital improvement depending on rolls</a:t>
            </a:r>
            <a:endParaRPr sz="3450" dirty="0"/>
          </a:p>
        </p:txBody>
      </p:sp>
      <p:sp>
        <p:nvSpPr>
          <p:cNvPr id="1975" name="Línea"/>
          <p:cNvSpPr/>
          <p:nvPr/>
        </p:nvSpPr>
        <p:spPr>
          <a:xfrm>
            <a:off x="8830956" y="1095227"/>
            <a:ext cx="575069" cy="1"/>
          </a:xfrm>
          <a:prstGeom prst="line">
            <a:avLst/>
          </a:prstGeom>
          <a:ln w="63500">
            <a:solidFill>
              <a:srgbClr val="08E3F5"/>
            </a:solidFill>
            <a:miter/>
          </a:ln>
        </p:spPr>
        <p:txBody>
          <a:bodyPr tIns="45720" bIns="45720"/>
          <a:lstStyle/>
          <a:p>
            <a:endParaRPr sz="900"/>
          </a:p>
        </p:txBody>
      </p:sp>
      <p:sp>
        <p:nvSpPr>
          <p:cNvPr id="1976" name="TextBox 2"/>
          <p:cNvSpPr txBox="1"/>
          <p:nvPr/>
        </p:nvSpPr>
        <p:spPr>
          <a:xfrm>
            <a:off x="351077" y="1162721"/>
            <a:ext cx="5614037" cy="32316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>
            <a:lvl1pPr>
              <a:defRPr sz="2200" cap="all">
                <a:solidFill>
                  <a:srgbClr val="808080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r>
              <a:rPr lang="es-ES" sz="1500" dirty="0"/>
              <a:t>WHY IS NOZOMI SO ATTRACTIVE TO BRANDS &amp; RETAILERS</a:t>
            </a:r>
            <a:endParaRPr sz="1500" dirty="0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44575A5C-FD33-4C6E-934B-0A482D180710}"/>
              </a:ext>
            </a:extLst>
          </p:cNvPr>
          <p:cNvSpPr txBox="1"/>
          <p:nvPr/>
        </p:nvSpPr>
        <p:spPr>
          <a:xfrm>
            <a:off x="1008273" y="3102345"/>
            <a:ext cx="2282078" cy="2841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71450" indent="-171450"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  <a:defRPr sz="1100">
                <a:latin typeface="Eras Medium ITC" panose="020B0602030504020804" pitchFamily="34" charset="0"/>
              </a:defRPr>
            </a:lvl1pPr>
          </a:lstStyle>
          <a:p>
            <a:pPr marL="85725" indent="-85725" defTabSz="457200">
              <a:spcAft>
                <a:spcPts val="750"/>
              </a:spcAft>
              <a:defRPr/>
            </a:pPr>
            <a:r>
              <a:rPr lang="en-US" sz="1200" dirty="0">
                <a:solidFill>
                  <a:prstClr val="black"/>
                </a:solidFill>
              </a:rPr>
              <a:t>Global Color Management</a:t>
            </a:r>
          </a:p>
          <a:p>
            <a:pPr marL="85725" indent="-85725" defTabSz="457200">
              <a:spcAft>
                <a:spcPts val="750"/>
              </a:spcAft>
              <a:defRPr/>
            </a:pPr>
            <a:r>
              <a:rPr lang="en-US" sz="1200" dirty="0" err="1">
                <a:solidFill>
                  <a:prstClr val="black"/>
                </a:solidFill>
              </a:rPr>
              <a:t>Optimise</a:t>
            </a:r>
            <a:r>
              <a:rPr lang="en-US" sz="1200" dirty="0">
                <a:solidFill>
                  <a:prstClr val="black"/>
                </a:solidFill>
              </a:rPr>
              <a:t> paper consumption</a:t>
            </a:r>
          </a:p>
          <a:p>
            <a:pPr marL="85725" indent="-85725" defTabSz="457200">
              <a:spcAft>
                <a:spcPts val="750"/>
              </a:spcAft>
              <a:defRPr/>
            </a:pPr>
            <a:r>
              <a:rPr lang="en-US" sz="1200" dirty="0">
                <a:solidFill>
                  <a:prstClr val="black"/>
                </a:solidFill>
              </a:rPr>
              <a:t>Reduce WIP and finished goods inventory</a:t>
            </a:r>
          </a:p>
          <a:p>
            <a:pPr defTabSz="457200">
              <a:spcAft>
                <a:spcPts val="750"/>
              </a:spcAft>
            </a:pPr>
            <a:r>
              <a:rPr lang="en-US" sz="1200" dirty="0">
                <a:solidFill>
                  <a:prstClr val="black"/>
                </a:solidFill>
              </a:rPr>
              <a:t>Optimize your production process</a:t>
            </a:r>
          </a:p>
          <a:p>
            <a:pPr marL="85725" indent="-85725" defTabSz="457200">
              <a:spcAft>
                <a:spcPts val="750"/>
              </a:spcAft>
              <a:defRPr/>
            </a:pPr>
            <a:r>
              <a:rPr lang="en-US" sz="1200" dirty="0">
                <a:solidFill>
                  <a:prstClr val="black"/>
                </a:solidFill>
              </a:rPr>
              <a:t>Align production volume to demand</a:t>
            </a:r>
          </a:p>
          <a:p>
            <a:pPr marL="85725" indent="-85725" defTabSz="457200">
              <a:spcAft>
                <a:spcPts val="750"/>
              </a:spcAft>
              <a:defRPr/>
            </a:pPr>
            <a:r>
              <a:rPr lang="en-US" sz="1200" dirty="0">
                <a:solidFill>
                  <a:prstClr val="black"/>
                </a:solidFill>
              </a:rPr>
              <a:t>Market Tested</a:t>
            </a:r>
          </a:p>
          <a:p>
            <a:pPr marL="85725" indent="-85725" defTabSz="457200">
              <a:spcAft>
                <a:spcPts val="750"/>
              </a:spcAft>
              <a:defRPr/>
            </a:pPr>
            <a:r>
              <a:rPr lang="en-US" sz="1200" dirty="0">
                <a:solidFill>
                  <a:prstClr val="black"/>
                </a:solidFill>
              </a:rPr>
              <a:t>Reduce obsolescence</a:t>
            </a:r>
          </a:p>
          <a:p>
            <a:pPr marL="85725" indent="-85725" defTabSz="457200">
              <a:spcAft>
                <a:spcPts val="750"/>
              </a:spcAft>
              <a:defRPr/>
            </a:pPr>
            <a:r>
              <a:rPr lang="en-US" sz="1200" dirty="0">
                <a:solidFill>
                  <a:prstClr val="black"/>
                </a:solidFill>
              </a:rPr>
              <a:t>Quality Control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F0C71673-FCA0-47FD-BA8E-FF946E07A812}"/>
              </a:ext>
            </a:extLst>
          </p:cNvPr>
          <p:cNvSpPr txBox="1"/>
          <p:nvPr/>
        </p:nvSpPr>
        <p:spPr>
          <a:xfrm>
            <a:off x="3847722" y="3102345"/>
            <a:ext cx="210791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171450" lvl="0" indent="-171450" defTabSz="914400" eaLnBrk="1" hangingPunct="1">
              <a:spcAft>
                <a:spcPts val="1500"/>
              </a:spcAft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  <a:defRPr sz="2400" kern="1200">
                <a:solidFill>
                  <a:prstClr val="black"/>
                </a:solidFill>
                <a:uLnTx/>
                <a:latin typeface="Eras Medium ITC" panose="020B0602030504020804" pitchFamily="34" charset="0"/>
                <a:ea typeface="+mn-ea"/>
                <a:cs typeface="+mn-cs"/>
              </a:defRPr>
            </a:lvl1pPr>
          </a:lstStyle>
          <a:p>
            <a:r>
              <a:rPr lang="en-US" sz="1200" dirty="0"/>
              <a:t>Efficient, cost-effective version testing</a:t>
            </a:r>
          </a:p>
          <a:p>
            <a:r>
              <a:rPr lang="en-US" sz="1200" dirty="0"/>
              <a:t>Reduce Time to Market</a:t>
            </a:r>
          </a:p>
          <a:p>
            <a:r>
              <a:rPr lang="en-US" sz="1200" dirty="0"/>
              <a:t>Consistent color management</a:t>
            </a:r>
          </a:p>
          <a:p>
            <a:r>
              <a:rPr lang="en-US" sz="1200" dirty="0"/>
              <a:t>Last minute content changes</a:t>
            </a:r>
          </a:p>
          <a:p>
            <a:r>
              <a:rPr lang="en-US" sz="1200" dirty="0"/>
              <a:t>Increased speed to market</a:t>
            </a:r>
          </a:p>
          <a:p>
            <a:r>
              <a:rPr lang="en-US" sz="1200" dirty="0"/>
              <a:t>Volume based on demand</a:t>
            </a:r>
          </a:p>
          <a:p>
            <a:r>
              <a:rPr lang="en-US" sz="1200" dirty="0"/>
              <a:t>Print Quality</a:t>
            </a:r>
          </a:p>
          <a:p>
            <a:r>
              <a:rPr lang="en-US" sz="1200" dirty="0"/>
              <a:t>Just-in-time production</a:t>
            </a:r>
          </a:p>
          <a:p>
            <a:r>
              <a:rPr lang="en-US" sz="1200" dirty="0"/>
              <a:t>Track &amp; Trace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E1970510-E964-4CFF-8388-1D3E10C43289}"/>
              </a:ext>
            </a:extLst>
          </p:cNvPr>
          <p:cNvSpPr txBox="1"/>
          <p:nvPr/>
        </p:nvSpPr>
        <p:spPr>
          <a:xfrm>
            <a:off x="9118491" y="3102345"/>
            <a:ext cx="210791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171450" lvl="0" indent="-171450" defTabSz="914400" eaLnBrk="1" hangingPunct="1">
              <a:spcAft>
                <a:spcPts val="1500"/>
              </a:spcAft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  <a:defRPr sz="2400" kern="1200">
                <a:solidFill>
                  <a:prstClr val="black"/>
                </a:solidFill>
                <a:uLnTx/>
                <a:latin typeface="Eras Medium ITC" panose="020B0602030504020804" pitchFamily="34" charset="0"/>
                <a:ea typeface="+mn-ea"/>
                <a:cs typeface="+mn-cs"/>
              </a:defRPr>
            </a:lvl1pPr>
          </a:lstStyle>
          <a:p>
            <a:r>
              <a:rPr lang="en-US" sz="1200" dirty="0"/>
              <a:t>Cost-effective versioning</a:t>
            </a:r>
          </a:p>
          <a:p>
            <a:r>
              <a:rPr lang="en-US" sz="1200" dirty="0"/>
              <a:t>Localized content</a:t>
            </a:r>
          </a:p>
          <a:p>
            <a:r>
              <a:rPr lang="en-US" sz="1200" dirty="0"/>
              <a:t>Cause-driven promotions</a:t>
            </a:r>
          </a:p>
          <a:p>
            <a:r>
              <a:rPr lang="en-US" sz="1200" dirty="0"/>
              <a:t>Event promotions</a:t>
            </a:r>
          </a:p>
          <a:p>
            <a:r>
              <a:rPr lang="en-US" sz="1200" dirty="0"/>
              <a:t>Late stage product differentiation</a:t>
            </a:r>
          </a:p>
          <a:p>
            <a:r>
              <a:rPr lang="en-US" sz="1200" dirty="0"/>
              <a:t>Product Life Cycle solutions</a:t>
            </a:r>
          </a:p>
          <a:p>
            <a:r>
              <a:rPr lang="en-US" sz="1200" dirty="0"/>
              <a:t>Reduce Time To Market</a:t>
            </a:r>
          </a:p>
          <a:p>
            <a:r>
              <a:rPr lang="en-US" sz="1200" dirty="0"/>
              <a:t>Mass Customization</a:t>
            </a:r>
          </a:p>
          <a:p>
            <a:r>
              <a:rPr lang="en-US" sz="1200" dirty="0"/>
              <a:t>React to Market Demand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D1006679-F065-451E-A6D0-E3BF432C4920}"/>
              </a:ext>
            </a:extLst>
          </p:cNvPr>
          <p:cNvSpPr txBox="1"/>
          <p:nvPr/>
        </p:nvSpPr>
        <p:spPr>
          <a:xfrm>
            <a:off x="6536178" y="3102345"/>
            <a:ext cx="1909105" cy="3839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171450" lvl="0" indent="-171450" defTabSz="914400" eaLnBrk="1" hangingPunct="1">
              <a:spcAft>
                <a:spcPts val="1500"/>
              </a:spcAft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  <a:defRPr sz="2400" kern="1200">
                <a:solidFill>
                  <a:prstClr val="black"/>
                </a:solidFill>
                <a:uLnTx/>
                <a:latin typeface="Eras Medium ITC" panose="020B0602030504020804" pitchFamily="34" charset="0"/>
                <a:ea typeface="+mn-ea"/>
                <a:cs typeface="+mn-cs"/>
              </a:defRPr>
            </a:lvl1pPr>
          </a:lstStyle>
          <a:p>
            <a:r>
              <a:rPr lang="en-US" sz="1200" dirty="0"/>
              <a:t>Lowest energy consumption certification</a:t>
            </a:r>
          </a:p>
          <a:p>
            <a:r>
              <a:rPr lang="en-US" sz="1200" dirty="0"/>
              <a:t>Reduce production waste</a:t>
            </a:r>
          </a:p>
          <a:p>
            <a:r>
              <a:rPr lang="en-US" sz="1200" dirty="0"/>
              <a:t>Reduce obsolescence</a:t>
            </a:r>
          </a:p>
          <a:p>
            <a:r>
              <a:rPr lang="en-US" sz="1200" dirty="0"/>
              <a:t>No ink VOC's</a:t>
            </a:r>
          </a:p>
          <a:p>
            <a:r>
              <a:rPr lang="en-US" sz="1200" dirty="0"/>
              <a:t>Ink is certified recyclable</a:t>
            </a:r>
          </a:p>
          <a:p>
            <a:r>
              <a:rPr lang="en-US" sz="1200" dirty="0"/>
              <a:t>Only print when is </a:t>
            </a:r>
            <a:r>
              <a:rPr lang="en-US" sz="1200" dirty="0" err="1"/>
              <a:t>needded</a:t>
            </a:r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  <p:pic>
        <p:nvPicPr>
          <p:cNvPr id="44" name="Imagen 43">
            <a:extLst>
              <a:ext uri="{FF2B5EF4-FFF2-40B4-BE49-F238E27FC236}">
                <a16:creationId xmlns:a16="http://schemas.microsoft.com/office/drawing/2014/main" id="{AE923AE8-6D24-487D-BF34-FD0A705200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929" y="1867526"/>
            <a:ext cx="757361" cy="757361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AB065F1E-9628-4B47-9D29-8E72308389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670" y="1849192"/>
            <a:ext cx="1075363" cy="854914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89F2BCB7-73FF-4F73-8A9B-B9EA72C92E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236" y="2009773"/>
            <a:ext cx="582998" cy="582998"/>
          </a:xfrm>
          <a:prstGeom prst="rect">
            <a:avLst/>
          </a:prstGeom>
        </p:spPr>
      </p:pic>
      <p:sp>
        <p:nvSpPr>
          <p:cNvPr id="48" name="TextBox 35">
            <a:extLst>
              <a:ext uri="{FF2B5EF4-FFF2-40B4-BE49-F238E27FC236}">
                <a16:creationId xmlns:a16="http://schemas.microsoft.com/office/drawing/2014/main" id="{ABCB345C-3D9F-4C35-972F-01F985C710DD}"/>
              </a:ext>
            </a:extLst>
          </p:cNvPr>
          <p:cNvSpPr txBox="1"/>
          <p:nvPr/>
        </p:nvSpPr>
        <p:spPr>
          <a:xfrm>
            <a:off x="1537209" y="2615543"/>
            <a:ext cx="144878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latin typeface="Eras Light ITC" panose="020B0402030504020804" pitchFamily="34" charset="0"/>
              </a:defRPr>
            </a:lvl1pPr>
          </a:lstStyle>
          <a:p>
            <a:pPr defTabSz="457200"/>
            <a:r>
              <a:rPr lang="en-US" sz="1300" dirty="0">
                <a:solidFill>
                  <a:srgbClr val="00B0F0"/>
                </a:solidFill>
                <a:latin typeface="Eras Medium ITC" panose="020B0602030504020804" pitchFamily="34" charset="0"/>
              </a:rPr>
              <a:t>REDUCE COST</a:t>
            </a:r>
          </a:p>
        </p:txBody>
      </p:sp>
      <p:sp>
        <p:nvSpPr>
          <p:cNvPr id="49" name="TextBox 35">
            <a:extLst>
              <a:ext uri="{FF2B5EF4-FFF2-40B4-BE49-F238E27FC236}">
                <a16:creationId xmlns:a16="http://schemas.microsoft.com/office/drawing/2014/main" id="{3C77E5CF-B08A-4646-B87D-F5E7C7D2BEF6}"/>
              </a:ext>
            </a:extLst>
          </p:cNvPr>
          <p:cNvSpPr txBox="1"/>
          <p:nvPr/>
        </p:nvSpPr>
        <p:spPr>
          <a:xfrm>
            <a:off x="4255515" y="2615543"/>
            <a:ext cx="95208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latin typeface="Eras Light ITC" panose="020B0402030504020804" pitchFamily="34" charset="0"/>
              </a:defRPr>
            </a:lvl1pPr>
          </a:lstStyle>
          <a:p>
            <a:pPr defTabSz="457200"/>
            <a:r>
              <a:rPr lang="en-US" sz="1300" dirty="0">
                <a:solidFill>
                  <a:srgbClr val="00B0F0"/>
                </a:solidFill>
                <a:latin typeface="Eras Medium ITC" panose="020B0602030504020804" pitchFamily="34" charset="0"/>
              </a:rPr>
              <a:t>NO RISK</a:t>
            </a:r>
          </a:p>
        </p:txBody>
      </p:sp>
      <p:sp>
        <p:nvSpPr>
          <p:cNvPr id="50" name="TextBox 35">
            <a:extLst>
              <a:ext uri="{FF2B5EF4-FFF2-40B4-BE49-F238E27FC236}">
                <a16:creationId xmlns:a16="http://schemas.microsoft.com/office/drawing/2014/main" id="{DE36ACDD-A29F-4936-9825-EA0C5260AED5}"/>
              </a:ext>
            </a:extLst>
          </p:cNvPr>
          <p:cNvSpPr txBox="1"/>
          <p:nvPr/>
        </p:nvSpPr>
        <p:spPr>
          <a:xfrm>
            <a:off x="9263011" y="2615543"/>
            <a:ext cx="166818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latin typeface="Eras Light ITC" panose="020B0402030504020804" pitchFamily="34" charset="0"/>
              </a:defRPr>
            </a:lvl1pPr>
          </a:lstStyle>
          <a:p>
            <a:pPr defTabSz="457200"/>
            <a:r>
              <a:rPr lang="en-US" sz="1300" dirty="0">
                <a:solidFill>
                  <a:srgbClr val="00B0F0"/>
                </a:solidFill>
                <a:latin typeface="Eras Medium ITC" panose="020B0602030504020804" pitchFamily="34" charset="0"/>
              </a:rPr>
              <a:t>INCREASE SALES</a:t>
            </a:r>
          </a:p>
        </p:txBody>
      </p:sp>
      <p:sp>
        <p:nvSpPr>
          <p:cNvPr id="51" name="TextBox 35">
            <a:extLst>
              <a:ext uri="{FF2B5EF4-FFF2-40B4-BE49-F238E27FC236}">
                <a16:creationId xmlns:a16="http://schemas.microsoft.com/office/drawing/2014/main" id="{495D4B6A-A5FA-46FD-83EE-4E6DE2C22D0F}"/>
              </a:ext>
            </a:extLst>
          </p:cNvPr>
          <p:cNvSpPr txBox="1"/>
          <p:nvPr/>
        </p:nvSpPr>
        <p:spPr>
          <a:xfrm>
            <a:off x="6836052" y="2615543"/>
            <a:ext cx="135902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latin typeface="Eras Light ITC" panose="020B0402030504020804" pitchFamily="34" charset="0"/>
              </a:defRPr>
            </a:lvl1pPr>
          </a:lstStyle>
          <a:p>
            <a:pPr defTabSz="457200"/>
            <a:r>
              <a:rPr lang="en-US" sz="1300" dirty="0">
                <a:solidFill>
                  <a:srgbClr val="00B0F0"/>
                </a:solidFill>
                <a:latin typeface="Eras Medium ITC" panose="020B0602030504020804" pitchFamily="34" charset="0"/>
              </a:rPr>
              <a:t>ENVIROMENT</a:t>
            </a:r>
          </a:p>
        </p:txBody>
      </p:sp>
      <p:pic>
        <p:nvPicPr>
          <p:cNvPr id="53" name="Imagen 52">
            <a:extLst>
              <a:ext uri="{FF2B5EF4-FFF2-40B4-BE49-F238E27FC236}">
                <a16:creationId xmlns:a16="http://schemas.microsoft.com/office/drawing/2014/main" id="{442B27B6-09FA-4CDB-9EA7-FD7DFFEEBA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169" y="1889261"/>
            <a:ext cx="992710" cy="726606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D5CF2528-B820-48AA-AEAB-4968213139E5}"/>
              </a:ext>
            </a:extLst>
          </p:cNvPr>
          <p:cNvCxnSpPr/>
          <p:nvPr/>
        </p:nvCxnSpPr>
        <p:spPr>
          <a:xfrm>
            <a:off x="8795084" y="2384883"/>
            <a:ext cx="0" cy="3283549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0" name="Conector recto 59">
            <a:extLst>
              <a:ext uri="{FF2B5EF4-FFF2-40B4-BE49-F238E27FC236}">
                <a16:creationId xmlns:a16="http://schemas.microsoft.com/office/drawing/2014/main" id="{F5E35945-8C95-4575-949B-CCE43C42952C}"/>
              </a:ext>
            </a:extLst>
          </p:cNvPr>
          <p:cNvCxnSpPr/>
          <p:nvPr/>
        </p:nvCxnSpPr>
        <p:spPr>
          <a:xfrm>
            <a:off x="6244390" y="2384883"/>
            <a:ext cx="0" cy="3283549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id="{929722C4-8361-4D63-AFE9-E0B21CE4D6B5}"/>
              </a:ext>
            </a:extLst>
          </p:cNvPr>
          <p:cNvCxnSpPr/>
          <p:nvPr/>
        </p:nvCxnSpPr>
        <p:spPr>
          <a:xfrm>
            <a:off x="3549316" y="2384883"/>
            <a:ext cx="0" cy="3283549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2" name="Figura">
            <a:extLst>
              <a:ext uri="{FF2B5EF4-FFF2-40B4-BE49-F238E27FC236}">
                <a16:creationId xmlns:a16="http://schemas.microsoft.com/office/drawing/2014/main" id="{BFC566C3-3DD5-4E42-91AF-528A6B25CD4E}"/>
              </a:ext>
            </a:extLst>
          </p:cNvPr>
          <p:cNvSpPr/>
          <p:nvPr/>
        </p:nvSpPr>
        <p:spPr>
          <a:xfrm>
            <a:off x="-12785" y="114832"/>
            <a:ext cx="1661112" cy="2886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581" y="0"/>
                </a:lnTo>
                <a:lnTo>
                  <a:pt x="21600" y="10958"/>
                </a:lnTo>
                <a:lnTo>
                  <a:pt x="1958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9E9E9"/>
          </a:solidFill>
          <a:ln w="12700">
            <a:miter lim="400000"/>
          </a:ln>
        </p:spPr>
        <p:txBody>
          <a:bodyPr tIns="45720" bIns="45720" anchor="ctr"/>
          <a:lstStyle/>
          <a:p>
            <a:endParaRPr sz="900"/>
          </a:p>
        </p:txBody>
      </p:sp>
      <p:sp>
        <p:nvSpPr>
          <p:cNvPr id="63" name="TextBox 8">
            <a:extLst>
              <a:ext uri="{FF2B5EF4-FFF2-40B4-BE49-F238E27FC236}">
                <a16:creationId xmlns:a16="http://schemas.microsoft.com/office/drawing/2014/main" id="{57BC0699-EE77-40BE-87DF-DF5AA89E9162}"/>
              </a:ext>
            </a:extLst>
          </p:cNvPr>
          <p:cNvSpPr txBox="1"/>
          <p:nvPr/>
        </p:nvSpPr>
        <p:spPr>
          <a:xfrm>
            <a:off x="264339" y="115473"/>
            <a:ext cx="1306768" cy="26161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 anchor="ctr">
            <a:spAutoFit/>
          </a:bodyPr>
          <a:lstStyle>
            <a:lvl1pPr defTabSz="825500">
              <a:defRPr sz="2200">
                <a:solidFill>
                  <a:schemeClr val="accent6">
                    <a:lumOff val="34931"/>
                  </a:schemeClr>
                </a:solidFill>
                <a:latin typeface="나눔고딕 ExtraBold"/>
                <a:ea typeface="나눔고딕 ExtraBold"/>
                <a:cs typeface="나눔고딕 ExtraBold"/>
                <a:sym typeface="나눔고딕 ExtraBold"/>
              </a:defRPr>
            </a:lvl1pPr>
          </a:lstStyle>
          <a:p>
            <a:r>
              <a:rPr lang="es-ES" sz="1100" dirty="0"/>
              <a:t>7</a:t>
            </a:r>
            <a:r>
              <a:rPr sz="1100" dirty="0"/>
              <a:t>. </a:t>
            </a:r>
            <a:r>
              <a:rPr lang="es-ES" sz="1100" dirty="0"/>
              <a:t>WHY NOZOMI</a:t>
            </a:r>
            <a:endParaRPr sz="1100" dirty="0"/>
          </a:p>
        </p:txBody>
      </p:sp>
      <p:sp>
        <p:nvSpPr>
          <p:cNvPr id="64" name="TextBox 8">
            <a:extLst>
              <a:ext uri="{FF2B5EF4-FFF2-40B4-BE49-F238E27FC236}">
                <a16:creationId xmlns:a16="http://schemas.microsoft.com/office/drawing/2014/main" id="{004656D9-A211-45D8-AF23-C8A29008E721}"/>
              </a:ext>
            </a:extLst>
          </p:cNvPr>
          <p:cNvSpPr txBox="1"/>
          <p:nvPr/>
        </p:nvSpPr>
        <p:spPr>
          <a:xfrm>
            <a:off x="1690174" y="115473"/>
            <a:ext cx="3693593" cy="26161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45720" bIns="45720" anchor="ctr">
            <a:spAutoFit/>
          </a:bodyPr>
          <a:lstStyle>
            <a:lvl1pPr defTabSz="825500">
              <a:defRPr sz="2200">
                <a:solidFill>
                  <a:schemeClr val="accent6">
                    <a:lumOff val="34931"/>
                  </a:schemeClr>
                </a:solidFill>
                <a:latin typeface="나눔고딕 ExtraBold"/>
                <a:ea typeface="나눔고딕 ExtraBold"/>
                <a:cs typeface="나눔고딕 ExtraBold"/>
                <a:sym typeface="나눔고딕 ExtraBold"/>
              </a:defRPr>
            </a:lvl1pPr>
          </a:lstStyle>
          <a:p>
            <a:r>
              <a:rPr lang="es-ES" sz="1100" dirty="0"/>
              <a:t>DIGITAL IMPROVEMENT</a:t>
            </a:r>
            <a:endParaRPr sz="1100" dirty="0"/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3CAA552F-3E73-4BBC-BE8F-DC0D9B64A044}"/>
              </a:ext>
            </a:extLst>
          </p:cNvPr>
          <p:cNvGrpSpPr/>
          <p:nvPr/>
        </p:nvGrpSpPr>
        <p:grpSpPr>
          <a:xfrm>
            <a:off x="10361363" y="29614"/>
            <a:ext cx="1800550" cy="633909"/>
            <a:chOff x="16392235" y="441887"/>
            <a:chExt cx="3601100" cy="1267818"/>
          </a:xfrm>
        </p:grpSpPr>
        <p:pic>
          <p:nvPicPr>
            <p:cNvPr id="26" name="Imagen 5">
              <a:extLst>
                <a:ext uri="{FF2B5EF4-FFF2-40B4-BE49-F238E27FC236}">
                  <a16:creationId xmlns:a16="http://schemas.microsoft.com/office/drawing/2014/main" id="{E6B906D5-E900-47C5-B70F-0CECF8523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lum/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6392235" y="441887"/>
              <a:ext cx="3601100" cy="12678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TextBox 8">
              <a:extLst>
                <a:ext uri="{FF2B5EF4-FFF2-40B4-BE49-F238E27FC236}">
                  <a16:creationId xmlns:a16="http://schemas.microsoft.com/office/drawing/2014/main" id="{A487323A-2C24-42EC-B12C-A0239FCF50CF}"/>
                </a:ext>
              </a:extLst>
            </p:cNvPr>
            <p:cNvSpPr txBox="1"/>
            <p:nvPr/>
          </p:nvSpPr>
          <p:spPr>
            <a:xfrm>
              <a:off x="18952231" y="719481"/>
              <a:ext cx="859770" cy="430888"/>
            </a:xfrm>
            <a:prstGeom prst="rect">
              <a:avLst/>
            </a:prstGeom>
            <a:ln w="254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tIns="45720" bIns="45720" anchor="ctr">
              <a:spAutoFit/>
            </a:bodyPr>
            <a:lstStyle>
              <a:lvl1pPr defTabSz="825500">
                <a:defRPr sz="2200">
                  <a:solidFill>
                    <a:schemeClr val="accent6">
                      <a:lumOff val="34931"/>
                    </a:schemeClr>
                  </a:solidFill>
                  <a:latin typeface="나눔고딕 ExtraBold"/>
                  <a:ea typeface="나눔고딕 ExtraBold"/>
                  <a:cs typeface="나눔고딕 ExtraBold"/>
                  <a:sym typeface="나눔고딕 ExtraBold"/>
                </a:defRPr>
              </a:lvl1pPr>
            </a:lstStyle>
            <a:p>
              <a:r>
                <a:rPr lang="es-ES" sz="800" b="1" i="1" dirty="0">
                  <a:solidFill>
                    <a:schemeClr val="tx1"/>
                  </a:solidFill>
                </a:rPr>
                <a:t>Plus</a:t>
              </a:r>
              <a:endParaRPr sz="800" b="1" i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320424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394</Words>
  <Application>Microsoft Office PowerPoint</Application>
  <PresentationFormat>Widescreen</PresentationFormat>
  <Paragraphs>100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Calibri</vt:lpstr>
      <vt:lpstr>Calibri Light</vt:lpstr>
      <vt:lpstr>Eras Light ITC</vt:lpstr>
      <vt:lpstr>Eras Medium ITC</vt:lpstr>
      <vt:lpstr>Raleway</vt:lpstr>
      <vt:lpstr>Raleway Medium</vt:lpstr>
      <vt:lpstr>나눔고딕 ExtraBold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Alejandro Nunez Reyes</dc:creator>
  <cp:lastModifiedBy>Trevor Bissett</cp:lastModifiedBy>
  <cp:revision>1</cp:revision>
  <dcterms:created xsi:type="dcterms:W3CDTF">2022-07-08T09:52:31Z</dcterms:created>
  <dcterms:modified xsi:type="dcterms:W3CDTF">2022-07-08T11:40:07Z</dcterms:modified>
</cp:coreProperties>
</file>